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6"/>
  </p:notesMasterIdLst>
  <p:sldIdLst>
    <p:sldId id="256" r:id="rId2"/>
    <p:sldId id="257" r:id="rId3"/>
    <p:sldId id="258" r:id="rId4"/>
    <p:sldId id="259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FF"/>
    <a:srgbClr val="CE8400"/>
    <a:srgbClr val="04CD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–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2543"/>
    <p:restoredTop sz="94789"/>
  </p:normalViewPr>
  <p:slideViewPr>
    <p:cSldViewPr snapToGrid="0">
      <p:cViewPr varScale="1">
        <p:scale>
          <a:sx n="150" d="100"/>
          <a:sy n="150" d="100"/>
        </p:scale>
        <p:origin x="584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jpeg>
</file>

<file path=ppt/media/image3.jpeg>
</file>

<file path=ppt/media/image4.png>
</file>

<file path=ppt/media/image5.jpe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371166B-5922-924B-9294-FCF738B173D3}" type="datetimeFigureOut">
              <a:rPr lang="en-US" smtClean="0"/>
              <a:t>12/4/25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DC5138D-4CED-2A4B-8DA8-3F026E4CC0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033777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DC5138D-4CED-2A4B-8DA8-3F026E4CC039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483343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D16C020-7D55-FEE5-6B93-3A9CF7C18C7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921F66C-C3CD-E418-F215-560023B063F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DA2B7B94-BE07-3F45-B6AE-2878916E040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F4187E7-5AE1-8D35-143F-5A105A47DD8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DC5138D-4CED-2A4B-8DA8-3F026E4CC039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09604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1DEB32-C457-ACCF-B6D0-31C1F8BD136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22F5756-02EA-34C6-99DD-4737B6B8248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B356A6B-DB6E-F22A-9864-0CE1E8BE40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CAC874-2BF6-7F43-A3AD-220AF2A548C6}" type="datetimeFigureOut">
              <a:rPr lang="en-US" smtClean="0"/>
              <a:t>12/4/25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C4D0B31-5BF6-6016-8138-81A459B865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B72D469-09BA-FECD-D21C-F925729B0F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AFF900-708B-C347-964C-5765C98E49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666166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85EDEF-3C7D-DDEC-2402-A7AA0D3E00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3A3792B-B249-446E-3082-D670B90558C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C0F009-B45D-CA41-E528-BBE7465A56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CAC874-2BF6-7F43-A3AD-220AF2A548C6}" type="datetimeFigureOut">
              <a:rPr lang="en-US" smtClean="0"/>
              <a:t>12/4/25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64E579-D79F-66C8-ACE8-739D5356C9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46A2B5-D73A-F5CB-69D2-DB012BCD1F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AFF900-708B-C347-964C-5765C98E49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468445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915EAEE-FF7E-5F6E-2FA2-9B8FA0FC59C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8C8EE51-7A8E-44D1-C247-DF03D2FF102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24CC799-AC86-FC25-264C-D6793DC6E0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CAC874-2BF6-7F43-A3AD-220AF2A548C6}" type="datetimeFigureOut">
              <a:rPr lang="en-US" smtClean="0"/>
              <a:t>12/4/25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A2A8113-7BB0-FE7D-CA6C-7EEB927903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5E6DE2-140E-7754-B381-4095691F4F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AFF900-708B-C347-964C-5765C98E49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5306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C6C2CF-C356-0AB6-0BC2-FAB490DF27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FE9FAD-53F1-3FD8-263B-F754F03E0AD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74022E-E3F1-9AA1-ED34-D71634E845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CAC874-2BF6-7F43-A3AD-220AF2A548C6}" type="datetimeFigureOut">
              <a:rPr lang="en-US" smtClean="0"/>
              <a:t>12/4/25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C222974-CC2B-F6FE-B143-8F9FB417E9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158D7A3-4386-7263-09DA-EEEF1EBD2F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AFF900-708B-C347-964C-5765C98E49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42107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5C4EB9-DE65-6F8E-09F4-3AD97CCF3F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F53BA9A-9013-41A7-32A7-DA5B2A6FABE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09ABDD1-EF67-DFCD-6F39-E9AAA229F5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CAC874-2BF6-7F43-A3AD-220AF2A548C6}" type="datetimeFigureOut">
              <a:rPr lang="en-US" smtClean="0"/>
              <a:t>12/4/25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7B7A0E7-D501-358A-9E6A-9FE98D6B42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400E2F-D8C4-C3ED-5A86-2D1E8396D7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AFF900-708B-C347-964C-5765C98E49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17201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E477C9-5F7B-CF3B-AE3E-09A27BCF92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4585D44-1EBF-49C6-088D-F1C0E5752FA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3F18481-52B3-7F25-E44A-6CB7016BD49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FA168F6-CDBF-0FBB-6510-DB4BC6CD33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CAC874-2BF6-7F43-A3AD-220AF2A548C6}" type="datetimeFigureOut">
              <a:rPr lang="en-US" smtClean="0"/>
              <a:t>12/4/25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DBFA01-5C3A-5DBB-0850-EF7DC99623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60A22EB-91D4-3912-908A-9940C451C6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AFF900-708B-C347-964C-5765C98E49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599405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842B77-E9A1-3F39-DD0B-5A545299F3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9C485FA-FA7B-3E0F-B089-802EAF75F1F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0870A5E-BBDA-D44B-0A52-2187A7293B0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AECDBF8-F5EB-2B90-C98B-E230D673718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FD05F26-8B7C-D770-A53D-481D8460A93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84CE8D9-51D2-8BA7-F796-52D5C50C08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CAC874-2BF6-7F43-A3AD-220AF2A548C6}" type="datetimeFigureOut">
              <a:rPr lang="en-US" smtClean="0"/>
              <a:t>12/4/25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93C1986-C0D9-AEF7-8EF0-E8BFF1F864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A55E47A-5EF4-707C-EFFB-D29702B196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AFF900-708B-C347-964C-5765C98E49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09848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C9FA8E-EB0C-E0DB-7F31-1534D3452A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B51DD0F-216E-757E-5855-B9001D87CA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CAC874-2BF6-7F43-A3AD-220AF2A548C6}" type="datetimeFigureOut">
              <a:rPr lang="en-US" smtClean="0"/>
              <a:t>12/4/25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6CC839A-D536-CAD6-FCCF-DA56FA6296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3C531D8-07DB-D295-2DEE-10A6C6E3A5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AFF900-708B-C347-964C-5765C98E49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43921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1376118-AF77-9D60-309E-861A6C2B15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CAC874-2BF6-7F43-A3AD-220AF2A548C6}" type="datetimeFigureOut">
              <a:rPr lang="en-US" smtClean="0"/>
              <a:t>12/4/25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6712434-38C3-FAA6-69BA-23A5DF651E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8BF778-2233-F6D5-C028-6889CD4950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AFF900-708B-C347-964C-5765C98E49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91576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DAE82D-6ACC-6C7B-BD08-D5143A24EC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573691-1C36-0301-B922-E0C23E766A3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A5EECD9-A080-D02F-D201-198B1DC84FA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F6E589-82B9-D393-4433-78444C1D0C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CAC874-2BF6-7F43-A3AD-220AF2A548C6}" type="datetimeFigureOut">
              <a:rPr lang="en-US" smtClean="0"/>
              <a:t>12/4/25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0D2CDB2-1CC8-1456-1E3B-F607D67988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696CB25-5416-1BE7-BB17-8A5EC5E70C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AFF900-708B-C347-964C-5765C98E49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12226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DD8165-3583-EE52-C0E5-3FC74B9931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70D5FE2-153E-5FE0-368D-ACB4FE5DEF5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46CED1B-AA0C-F07B-F9AD-42DDAA391C3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2F1A894-B772-D847-6C02-8D193AD976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CAC874-2BF6-7F43-A3AD-220AF2A548C6}" type="datetimeFigureOut">
              <a:rPr lang="en-US" smtClean="0"/>
              <a:t>12/4/25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FC9A0D2-A991-785D-049B-A877429256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1CBF2B7-358C-FAF2-8AC4-1273F2CF66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AFF900-708B-C347-964C-5765C98E49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94991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53C7380-EF6C-82BD-D130-81A9BE1EF7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0528397-5E24-C70C-BDE9-482DCAE9DB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52D524E-25CF-73A2-D925-EC51A37981C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BCAC874-2BF6-7F43-A3AD-220AF2A548C6}" type="datetimeFigureOut">
              <a:rPr lang="en-US" smtClean="0"/>
              <a:t>12/4/25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7F92154-DCD0-69ED-5415-E26BDAB44ED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BDC6DB-8435-D8C9-6A90-C2376B5E520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64AFF900-708B-C347-964C-5765C98E49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60420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jpeg"/><Relationship Id="rId3" Type="http://schemas.openxmlformats.org/officeDocument/2006/relationships/image" Target="../media/image1.png"/><Relationship Id="rId7" Type="http://schemas.openxmlformats.org/officeDocument/2006/relationships/image" Target="../media/image5.jpeg"/><Relationship Id="rId12" Type="http://schemas.openxmlformats.org/officeDocument/2006/relationships/image" Target="../media/image10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11" Type="http://schemas.openxmlformats.org/officeDocument/2006/relationships/image" Target="../media/image9.jpeg"/><Relationship Id="rId5" Type="http://schemas.openxmlformats.org/officeDocument/2006/relationships/image" Target="../media/image3.jpeg"/><Relationship Id="rId10" Type="http://schemas.openxmlformats.org/officeDocument/2006/relationships/image" Target="../media/image8.jpeg"/><Relationship Id="rId4" Type="http://schemas.openxmlformats.org/officeDocument/2006/relationships/image" Target="../media/image2.jpeg"/><Relationship Id="rId9" Type="http://schemas.openxmlformats.org/officeDocument/2006/relationships/image" Target="../media/image7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4" name="Rectangle 1063">
            <a:extLst>
              <a:ext uri="{FF2B5EF4-FFF2-40B4-BE49-F238E27FC236}">
                <a16:creationId xmlns:a16="http://schemas.microsoft.com/office/drawing/2014/main" id="{DE8B7959-0C19-BBF5-524E-E6652947E9B0}"/>
              </a:ext>
            </a:extLst>
          </p:cNvPr>
          <p:cNvSpPr/>
          <p:nvPr/>
        </p:nvSpPr>
        <p:spPr>
          <a:xfrm>
            <a:off x="8752584" y="5209523"/>
            <a:ext cx="3280390" cy="1375861"/>
          </a:xfrm>
          <a:prstGeom prst="rect">
            <a:avLst/>
          </a:prstGeom>
          <a:solidFill>
            <a:srgbClr val="0000FF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59" name="Rectangle 1058">
            <a:extLst>
              <a:ext uri="{FF2B5EF4-FFF2-40B4-BE49-F238E27FC236}">
                <a16:creationId xmlns:a16="http://schemas.microsoft.com/office/drawing/2014/main" id="{70BFD879-1CCA-8FBE-CB8F-2E957F508A34}"/>
              </a:ext>
            </a:extLst>
          </p:cNvPr>
          <p:cNvSpPr/>
          <p:nvPr/>
        </p:nvSpPr>
        <p:spPr>
          <a:xfrm>
            <a:off x="8752584" y="4186272"/>
            <a:ext cx="3280390" cy="1023251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58" name="Rectangle 1057">
            <a:extLst>
              <a:ext uri="{FF2B5EF4-FFF2-40B4-BE49-F238E27FC236}">
                <a16:creationId xmlns:a16="http://schemas.microsoft.com/office/drawing/2014/main" id="{A527D054-D255-742A-9E99-50DD2F23EE9C}"/>
              </a:ext>
            </a:extLst>
          </p:cNvPr>
          <p:cNvSpPr/>
          <p:nvPr/>
        </p:nvSpPr>
        <p:spPr>
          <a:xfrm>
            <a:off x="8752584" y="2623460"/>
            <a:ext cx="3280390" cy="1555782"/>
          </a:xfrm>
          <a:prstGeom prst="rect">
            <a:avLst/>
          </a:prstGeom>
          <a:solidFill>
            <a:schemeClr val="accent3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42" name="Rectangle 1041">
            <a:extLst>
              <a:ext uri="{FF2B5EF4-FFF2-40B4-BE49-F238E27FC236}">
                <a16:creationId xmlns:a16="http://schemas.microsoft.com/office/drawing/2014/main" id="{693EEDBF-9BA0-4486-2831-D43BD7E37EA7}"/>
              </a:ext>
            </a:extLst>
          </p:cNvPr>
          <p:cNvSpPr/>
          <p:nvPr/>
        </p:nvSpPr>
        <p:spPr>
          <a:xfrm>
            <a:off x="8752584" y="1153883"/>
            <a:ext cx="3280390" cy="1469577"/>
          </a:xfrm>
          <a:prstGeom prst="rect">
            <a:avLst/>
          </a:prstGeom>
          <a:solidFill>
            <a:srgbClr val="04CD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41" name="Rectangle 1040">
            <a:extLst>
              <a:ext uri="{FF2B5EF4-FFF2-40B4-BE49-F238E27FC236}">
                <a16:creationId xmlns:a16="http://schemas.microsoft.com/office/drawing/2014/main" id="{203DCF1D-6D0C-0A9B-4F6F-2763381C7BBC}"/>
              </a:ext>
            </a:extLst>
          </p:cNvPr>
          <p:cNvSpPr/>
          <p:nvPr/>
        </p:nvSpPr>
        <p:spPr>
          <a:xfrm>
            <a:off x="5225614" y="2623460"/>
            <a:ext cx="3526970" cy="1562812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40" name="Rectangle 1039">
            <a:extLst>
              <a:ext uri="{FF2B5EF4-FFF2-40B4-BE49-F238E27FC236}">
                <a16:creationId xmlns:a16="http://schemas.microsoft.com/office/drawing/2014/main" id="{82177E42-4D29-3A28-CE0D-4EB5D3BEA0AA}"/>
              </a:ext>
            </a:extLst>
          </p:cNvPr>
          <p:cNvSpPr/>
          <p:nvPr/>
        </p:nvSpPr>
        <p:spPr>
          <a:xfrm>
            <a:off x="5225614" y="1153883"/>
            <a:ext cx="3526970" cy="1469577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39" name="Rectangle 1038">
            <a:extLst>
              <a:ext uri="{FF2B5EF4-FFF2-40B4-BE49-F238E27FC236}">
                <a16:creationId xmlns:a16="http://schemas.microsoft.com/office/drawing/2014/main" id="{0F091534-76C7-FF0A-7B5C-CB57DB3D6117}"/>
              </a:ext>
            </a:extLst>
          </p:cNvPr>
          <p:cNvSpPr/>
          <p:nvPr/>
        </p:nvSpPr>
        <p:spPr>
          <a:xfrm>
            <a:off x="1772473" y="5209523"/>
            <a:ext cx="3453141" cy="1377751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38" name="Rectangle 1037">
            <a:extLst>
              <a:ext uri="{FF2B5EF4-FFF2-40B4-BE49-F238E27FC236}">
                <a16:creationId xmlns:a16="http://schemas.microsoft.com/office/drawing/2014/main" id="{B05143FE-A143-B30F-D64A-7BE6A5012033}"/>
              </a:ext>
            </a:extLst>
          </p:cNvPr>
          <p:cNvSpPr/>
          <p:nvPr/>
        </p:nvSpPr>
        <p:spPr>
          <a:xfrm>
            <a:off x="1772473" y="4186272"/>
            <a:ext cx="3453141" cy="1023251"/>
          </a:xfrm>
          <a:prstGeom prst="rect">
            <a:avLst/>
          </a:prstGeom>
          <a:solidFill>
            <a:srgbClr val="CE84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35" name="Rectangle 1034">
            <a:extLst>
              <a:ext uri="{FF2B5EF4-FFF2-40B4-BE49-F238E27FC236}">
                <a16:creationId xmlns:a16="http://schemas.microsoft.com/office/drawing/2014/main" id="{2E088C9C-A1E4-3B83-4B1D-A1B5902E7C39}"/>
              </a:ext>
            </a:extLst>
          </p:cNvPr>
          <p:cNvSpPr/>
          <p:nvPr/>
        </p:nvSpPr>
        <p:spPr>
          <a:xfrm>
            <a:off x="1772473" y="2623460"/>
            <a:ext cx="3453141" cy="1555782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34" name="Rectangle 1033">
            <a:extLst>
              <a:ext uri="{FF2B5EF4-FFF2-40B4-BE49-F238E27FC236}">
                <a16:creationId xmlns:a16="http://schemas.microsoft.com/office/drawing/2014/main" id="{4EA46197-5F97-389D-CF3F-12483B011B99}"/>
              </a:ext>
            </a:extLst>
          </p:cNvPr>
          <p:cNvSpPr/>
          <p:nvPr/>
        </p:nvSpPr>
        <p:spPr>
          <a:xfrm>
            <a:off x="1772473" y="1153883"/>
            <a:ext cx="3453141" cy="1469577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0DE79290-3235-9C83-A6AB-050431B7ABC1}"/>
              </a:ext>
            </a:extLst>
          </p:cNvPr>
          <p:cNvCxnSpPr>
            <a:cxnSpLocks/>
          </p:cNvCxnSpPr>
          <p:nvPr/>
        </p:nvCxnSpPr>
        <p:spPr>
          <a:xfrm>
            <a:off x="96552" y="272616"/>
            <a:ext cx="11923170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EDBA1616-534C-ECB8-2070-4B708E6C3122}"/>
              </a:ext>
            </a:extLst>
          </p:cNvPr>
          <p:cNvCxnSpPr>
            <a:cxnSpLocks/>
          </p:cNvCxnSpPr>
          <p:nvPr/>
        </p:nvCxnSpPr>
        <p:spPr>
          <a:xfrm>
            <a:off x="109804" y="6572832"/>
            <a:ext cx="11924121" cy="13745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E52EB3C9-A0E2-29F0-6429-6DC3291B68E8}"/>
              </a:ext>
            </a:extLst>
          </p:cNvPr>
          <p:cNvCxnSpPr>
            <a:cxnSpLocks/>
          </p:cNvCxnSpPr>
          <p:nvPr/>
        </p:nvCxnSpPr>
        <p:spPr>
          <a:xfrm>
            <a:off x="136308" y="1153886"/>
            <a:ext cx="11896666" cy="0"/>
          </a:xfrm>
          <a:prstGeom prst="line">
            <a:avLst/>
          </a:prstGeom>
          <a:ln w="22225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5CD6114B-7A5F-1AE8-A0AA-FE0BBEAADA2F}"/>
              </a:ext>
            </a:extLst>
          </p:cNvPr>
          <p:cNvSpPr txBox="1"/>
          <p:nvPr/>
        </p:nvSpPr>
        <p:spPr>
          <a:xfrm>
            <a:off x="136298" y="486180"/>
            <a:ext cx="162197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Trapping Specialization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FE30C3E2-45F2-2B05-3694-0B37B57331AA}"/>
              </a:ext>
            </a:extLst>
          </p:cNvPr>
          <p:cNvCxnSpPr>
            <a:cxnSpLocks/>
          </p:cNvCxnSpPr>
          <p:nvPr/>
        </p:nvCxnSpPr>
        <p:spPr>
          <a:xfrm>
            <a:off x="1763958" y="1153886"/>
            <a:ext cx="0" cy="5433391"/>
          </a:xfrm>
          <a:prstGeom prst="line">
            <a:avLst/>
          </a:prstGeom>
          <a:ln w="22225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60DB49E5-FC58-2C18-8DD7-9D07DB1987FC}"/>
              </a:ext>
            </a:extLst>
          </p:cNvPr>
          <p:cNvSpPr txBox="1"/>
          <p:nvPr/>
        </p:nvSpPr>
        <p:spPr>
          <a:xfrm>
            <a:off x="93710" y="1740920"/>
            <a:ext cx="162197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Aerial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A6DE501-8013-3390-7638-80A36B713E20}"/>
              </a:ext>
            </a:extLst>
          </p:cNvPr>
          <p:cNvSpPr txBox="1"/>
          <p:nvPr/>
        </p:nvSpPr>
        <p:spPr>
          <a:xfrm>
            <a:off x="93709" y="3212352"/>
            <a:ext cx="162197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Ground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8761E90-DCD2-9B10-10F6-C5AD09F07078}"/>
              </a:ext>
            </a:extLst>
          </p:cNvPr>
          <p:cNvSpPr txBox="1"/>
          <p:nvPr/>
        </p:nvSpPr>
        <p:spPr>
          <a:xfrm>
            <a:off x="93712" y="4528995"/>
            <a:ext cx="162197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Amphibious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E9F292D-95AC-1959-8690-9287B449EA89}"/>
              </a:ext>
            </a:extLst>
          </p:cNvPr>
          <p:cNvSpPr txBox="1"/>
          <p:nvPr/>
        </p:nvSpPr>
        <p:spPr>
          <a:xfrm>
            <a:off x="93715" y="5728288"/>
            <a:ext cx="162197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Aquatic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AA5F976D-ED1B-74B4-9DE8-FB446D7AE585}"/>
              </a:ext>
            </a:extLst>
          </p:cNvPr>
          <p:cNvCxnSpPr>
            <a:cxnSpLocks/>
          </p:cNvCxnSpPr>
          <p:nvPr/>
        </p:nvCxnSpPr>
        <p:spPr>
          <a:xfrm>
            <a:off x="5225614" y="1153883"/>
            <a:ext cx="0" cy="5433391"/>
          </a:xfrm>
          <a:prstGeom prst="line">
            <a:avLst/>
          </a:prstGeom>
          <a:ln w="22225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59B135E4-401C-54AC-86E0-FD18B6734233}"/>
              </a:ext>
            </a:extLst>
          </p:cNvPr>
          <p:cNvCxnSpPr>
            <a:cxnSpLocks/>
          </p:cNvCxnSpPr>
          <p:nvPr/>
        </p:nvCxnSpPr>
        <p:spPr>
          <a:xfrm>
            <a:off x="8752584" y="1140631"/>
            <a:ext cx="0" cy="5433391"/>
          </a:xfrm>
          <a:prstGeom prst="line">
            <a:avLst/>
          </a:prstGeom>
          <a:ln w="22225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D102CADF-846F-EA61-BCD3-E5B651152C9B}"/>
              </a:ext>
            </a:extLst>
          </p:cNvPr>
          <p:cNvSpPr txBox="1"/>
          <p:nvPr/>
        </p:nvSpPr>
        <p:spPr>
          <a:xfrm>
            <a:off x="2474124" y="573201"/>
            <a:ext cx="209526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Adhesive/snap traps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4D16B9EC-9F78-3B3E-7D4D-FA7FE7F862A9}"/>
              </a:ext>
            </a:extLst>
          </p:cNvPr>
          <p:cNvSpPr txBox="1"/>
          <p:nvPr/>
        </p:nvSpPr>
        <p:spPr>
          <a:xfrm>
            <a:off x="5862193" y="573201"/>
            <a:ext cx="209526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Transitional traps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0D3951A1-3116-6B25-BBD9-6E5353850E5F}"/>
              </a:ext>
            </a:extLst>
          </p:cNvPr>
          <p:cNvSpPr txBox="1"/>
          <p:nvPr/>
        </p:nvSpPr>
        <p:spPr>
          <a:xfrm>
            <a:off x="9413548" y="486180"/>
            <a:ext cx="209526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Pitcher and pitcher-derived traps</a:t>
            </a: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D21CB449-0E67-3102-1B72-8C33C469A86E}"/>
              </a:ext>
            </a:extLst>
          </p:cNvPr>
          <p:cNvCxnSpPr>
            <a:cxnSpLocks/>
          </p:cNvCxnSpPr>
          <p:nvPr/>
        </p:nvCxnSpPr>
        <p:spPr>
          <a:xfrm>
            <a:off x="1758266" y="2623460"/>
            <a:ext cx="10274704" cy="0"/>
          </a:xfrm>
          <a:prstGeom prst="line">
            <a:avLst/>
          </a:prstGeom>
          <a:ln w="22225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C7C9C9C3-81C5-137B-6C3B-F44A44D92081}"/>
              </a:ext>
            </a:extLst>
          </p:cNvPr>
          <p:cNvCxnSpPr>
            <a:cxnSpLocks/>
          </p:cNvCxnSpPr>
          <p:nvPr/>
        </p:nvCxnSpPr>
        <p:spPr>
          <a:xfrm>
            <a:off x="1759222" y="4186272"/>
            <a:ext cx="10274704" cy="0"/>
          </a:xfrm>
          <a:prstGeom prst="line">
            <a:avLst/>
          </a:prstGeom>
          <a:ln w="22225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9" name="TextBox 28">
            <a:extLst>
              <a:ext uri="{FF2B5EF4-FFF2-40B4-BE49-F238E27FC236}">
                <a16:creationId xmlns:a16="http://schemas.microsoft.com/office/drawing/2014/main" id="{4D6DACFA-6703-A168-A36F-92CADCD3B0A5}"/>
              </a:ext>
            </a:extLst>
          </p:cNvPr>
          <p:cNvSpPr txBox="1"/>
          <p:nvPr/>
        </p:nvSpPr>
        <p:spPr>
          <a:xfrm>
            <a:off x="2445583" y="1340429"/>
            <a:ext cx="2095263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Thin, filiform, adhesive leaves</a:t>
            </a:r>
            <a:endParaRPr lang="en-US" sz="1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en-US" sz="11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Triphyophyllum </a:t>
            </a:r>
            <a:r>
              <a:rPr lang="en-US" sz="11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peltatum</a:t>
            </a:r>
            <a:endParaRPr lang="en-US" sz="1100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en-US" sz="11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Drosophyllum </a:t>
            </a:r>
            <a:r>
              <a:rPr lang="en-US" sz="11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lusitanicum</a:t>
            </a:r>
            <a:endParaRPr lang="en-US" sz="1100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en-US" sz="11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Drosera</a:t>
            </a:r>
            <a:r>
              <a:rPr lang="en-US" sz="11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regina</a:t>
            </a:r>
          </a:p>
          <a:p>
            <a:pPr algn="ctr"/>
            <a:r>
              <a:rPr lang="en-US" sz="11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Pinguicula heterophylla</a:t>
            </a:r>
          </a:p>
          <a:p>
            <a:pPr algn="ctr"/>
            <a:r>
              <a:rPr lang="en-US" sz="11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Roridula gorgonias</a:t>
            </a:r>
          </a:p>
          <a:p>
            <a:pPr algn="ctr"/>
            <a:endParaRPr lang="en-US" sz="1100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endParaRPr lang="en-US" sz="1100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A29F32A1-B102-49DE-C5E8-3F85FEFDC2F8}"/>
              </a:ext>
            </a:extLst>
          </p:cNvPr>
          <p:cNvSpPr txBox="1"/>
          <p:nvPr/>
        </p:nvSpPr>
        <p:spPr>
          <a:xfrm>
            <a:off x="2452442" y="2732692"/>
            <a:ext cx="2095263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Broad adhesive leaves</a:t>
            </a:r>
            <a:endParaRPr lang="en-US" sz="1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en-US" sz="11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Pinguicula vulgaris</a:t>
            </a:r>
          </a:p>
          <a:p>
            <a:pPr algn="ctr"/>
            <a:r>
              <a:rPr lang="en-US" sz="11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Pinguicula acuminata</a:t>
            </a:r>
          </a:p>
          <a:p>
            <a:pPr algn="ctr"/>
            <a:r>
              <a:rPr lang="en-US" sz="11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Pinguicula </a:t>
            </a:r>
            <a:r>
              <a:rPr lang="en-US" sz="11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ibarrae</a:t>
            </a:r>
            <a:endParaRPr lang="en-US" sz="1100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en-US" sz="11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Drosera</a:t>
            </a:r>
            <a:r>
              <a:rPr lang="en-US" sz="11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schizandra</a:t>
            </a:r>
          </a:p>
          <a:p>
            <a:pPr algn="ctr"/>
            <a:r>
              <a:rPr lang="en-US" sz="11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Drosera</a:t>
            </a:r>
            <a:r>
              <a:rPr lang="en-US" sz="11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1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prostratoscaposa</a:t>
            </a:r>
            <a:endParaRPr lang="en-US" sz="1100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en-US" sz="11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Drosera</a:t>
            </a:r>
            <a:r>
              <a:rPr lang="en-US" sz="11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1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cuneifolia</a:t>
            </a:r>
            <a:endParaRPr lang="en-US" sz="1100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endParaRPr lang="en-US" sz="1100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9AD14C2C-8346-649E-ECC7-750B7E04F46B}"/>
              </a:ext>
            </a:extLst>
          </p:cNvPr>
          <p:cNvSpPr txBox="1"/>
          <p:nvPr/>
        </p:nvSpPr>
        <p:spPr>
          <a:xfrm>
            <a:off x="2426693" y="4313161"/>
            <a:ext cx="209526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Rapidly-closing traps</a:t>
            </a:r>
            <a:endParaRPr lang="en-US" sz="1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en-US" sz="11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Drosera</a:t>
            </a:r>
            <a:r>
              <a:rPr lang="en-US" sz="11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1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burmannnii</a:t>
            </a:r>
            <a:endParaRPr lang="en-US" sz="1100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en-US" sz="11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Drosera</a:t>
            </a:r>
            <a:r>
              <a:rPr lang="en-US" sz="11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1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sessilifolia</a:t>
            </a:r>
            <a:endParaRPr lang="en-US" sz="1100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en-US" sz="11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Dionaea muscipula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3977A4FD-9DAD-4E96-87E5-297F05242337}"/>
              </a:ext>
            </a:extLst>
          </p:cNvPr>
          <p:cNvSpPr txBox="1"/>
          <p:nvPr/>
        </p:nvSpPr>
        <p:spPr>
          <a:xfrm>
            <a:off x="2375943" y="5549581"/>
            <a:ext cx="2095263" cy="5697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11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Aquatic snap trap</a:t>
            </a:r>
          </a:p>
          <a:p>
            <a:pPr algn="ctr">
              <a:lnSpc>
                <a:spcPct val="150000"/>
              </a:lnSpc>
            </a:pPr>
            <a:r>
              <a:rPr lang="en-US" sz="11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Aldrovanda </a:t>
            </a:r>
            <a:r>
              <a:rPr lang="en-US" sz="11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vesiculosa</a:t>
            </a:r>
            <a:endParaRPr lang="en-US" sz="1100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7077EF78-6B85-FECD-7B3B-3E54C8234483}"/>
              </a:ext>
            </a:extLst>
          </p:cNvPr>
          <p:cNvSpPr txBox="1"/>
          <p:nvPr/>
        </p:nvSpPr>
        <p:spPr>
          <a:xfrm>
            <a:off x="5252120" y="1398660"/>
            <a:ext cx="3289618" cy="9387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Simple funnel-shaped pitchers, </a:t>
            </a:r>
          </a:p>
          <a:p>
            <a:pPr algn="ctr"/>
            <a:r>
              <a:rPr lang="en-US" sz="11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adhesive inner walls </a:t>
            </a:r>
          </a:p>
          <a:p>
            <a:pPr algn="ctr"/>
            <a:r>
              <a:rPr lang="en-US" sz="11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Nepenthes </a:t>
            </a:r>
            <a:r>
              <a:rPr lang="en-US" sz="11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aristolochioides</a:t>
            </a:r>
            <a:endParaRPr lang="en-US" sz="1100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en-US" sz="11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Nepenthes </a:t>
            </a:r>
            <a:r>
              <a:rPr lang="en-US" sz="11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talangensis</a:t>
            </a:r>
            <a:endParaRPr lang="en-US" sz="1100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en-US" sz="11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Nepenthes </a:t>
            </a:r>
            <a:r>
              <a:rPr lang="en-US" sz="11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eymae</a:t>
            </a:r>
            <a:endParaRPr lang="en-US" sz="1100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7333E6A7-046A-A799-F8F3-91E311C39FB9}"/>
              </a:ext>
            </a:extLst>
          </p:cNvPr>
          <p:cNvSpPr txBox="1"/>
          <p:nvPr/>
        </p:nvSpPr>
        <p:spPr>
          <a:xfrm>
            <a:off x="5332334" y="2832529"/>
            <a:ext cx="3289618" cy="10233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11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Highly curled adhesive leaf </a:t>
            </a:r>
          </a:p>
          <a:p>
            <a:pPr algn="ctr"/>
            <a:r>
              <a:rPr lang="en-US" sz="11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Pinguicula lutea </a:t>
            </a:r>
          </a:p>
          <a:p>
            <a:pPr algn="ctr"/>
            <a:r>
              <a:rPr lang="en-US" sz="11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Pinguicula grandiflora</a:t>
            </a:r>
          </a:p>
          <a:p>
            <a:pPr algn="ctr"/>
            <a:r>
              <a:rPr lang="en-US" sz="11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Pinguicula </a:t>
            </a:r>
            <a:r>
              <a:rPr lang="en-US" sz="11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villosa</a:t>
            </a:r>
            <a:endParaRPr lang="en-US" sz="1100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(and many other </a:t>
            </a:r>
            <a:r>
              <a:rPr lang="en-US" sz="11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Pinguicula</a:t>
            </a:r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</p:txBody>
      </p:sp>
      <p:cxnSp>
        <p:nvCxnSpPr>
          <p:cNvPr id="61" name="Straight Connector 60">
            <a:extLst>
              <a:ext uri="{FF2B5EF4-FFF2-40B4-BE49-F238E27FC236}">
                <a16:creationId xmlns:a16="http://schemas.microsoft.com/office/drawing/2014/main" id="{48C1B75A-2C1C-19A6-6A5F-F55CD890BCD2}"/>
              </a:ext>
            </a:extLst>
          </p:cNvPr>
          <p:cNvCxnSpPr>
            <a:cxnSpLocks/>
          </p:cNvCxnSpPr>
          <p:nvPr/>
        </p:nvCxnSpPr>
        <p:spPr>
          <a:xfrm>
            <a:off x="1772477" y="5209523"/>
            <a:ext cx="10274704" cy="0"/>
          </a:xfrm>
          <a:prstGeom prst="line">
            <a:avLst/>
          </a:prstGeom>
          <a:ln w="22225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2" name="TextBox 61">
            <a:extLst>
              <a:ext uri="{FF2B5EF4-FFF2-40B4-BE49-F238E27FC236}">
                <a16:creationId xmlns:a16="http://schemas.microsoft.com/office/drawing/2014/main" id="{90313E97-9487-C57A-7CF0-078C5EB7C6C6}"/>
              </a:ext>
            </a:extLst>
          </p:cNvPr>
          <p:cNvSpPr txBox="1"/>
          <p:nvPr/>
        </p:nvSpPr>
        <p:spPr>
          <a:xfrm>
            <a:off x="8816370" y="1189137"/>
            <a:ext cx="3289618" cy="15311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11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Erect, trumpet-shaped pitchers </a:t>
            </a:r>
          </a:p>
          <a:p>
            <a:pPr algn="ctr"/>
            <a:r>
              <a:rPr lang="en-US" sz="11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Nepenthes mirabilis</a:t>
            </a:r>
          </a:p>
          <a:p>
            <a:pPr algn="ctr"/>
            <a:r>
              <a:rPr lang="en-US" sz="11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Nepenthes </a:t>
            </a:r>
            <a:r>
              <a:rPr lang="en-US" sz="11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faizaliana</a:t>
            </a:r>
            <a:endParaRPr lang="en-US" sz="1100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en-US" sz="11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Sarracenia </a:t>
            </a:r>
            <a:r>
              <a:rPr lang="en-US" sz="11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leucophylla</a:t>
            </a:r>
            <a:endParaRPr lang="en-US" sz="1100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en-US" sz="11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Sarracenia alata</a:t>
            </a:r>
            <a:br>
              <a:rPr lang="en-US" sz="1100" i="1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11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Heliamphora</a:t>
            </a:r>
            <a:r>
              <a:rPr lang="en-US" sz="11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1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tatei</a:t>
            </a:r>
            <a:endParaRPr lang="en-US" sz="1100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en-US" sz="11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Heliamphora</a:t>
            </a:r>
            <a:r>
              <a:rPr lang="en-US" sz="11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1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heterodoxa</a:t>
            </a:r>
            <a:endParaRPr lang="en-US" sz="1100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endParaRPr lang="en-US" sz="1100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28" name="TextBox 1027">
            <a:extLst>
              <a:ext uri="{FF2B5EF4-FFF2-40B4-BE49-F238E27FC236}">
                <a16:creationId xmlns:a16="http://schemas.microsoft.com/office/drawing/2014/main" id="{4B18CB91-ADE1-E411-8297-7AAC5B9B7D17}"/>
              </a:ext>
            </a:extLst>
          </p:cNvPr>
          <p:cNvSpPr txBox="1"/>
          <p:nvPr/>
        </p:nvSpPr>
        <p:spPr>
          <a:xfrm>
            <a:off x="8816370" y="2713050"/>
            <a:ext cx="3289618" cy="13619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11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Short, squat pitchers </a:t>
            </a:r>
          </a:p>
          <a:p>
            <a:pPr algn="ctr"/>
            <a:r>
              <a:rPr lang="en-US" sz="1100" i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Nepenthes </a:t>
            </a:r>
            <a:r>
              <a:rPr lang="en-US" sz="1100" i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ampullaria</a:t>
            </a:r>
            <a:endParaRPr lang="en-US" sz="1100" i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en-US" sz="1100" i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Nepenthes </a:t>
            </a:r>
            <a:r>
              <a:rPr lang="en-US" sz="1100" i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rowanae</a:t>
            </a:r>
            <a:endParaRPr lang="en-US" sz="1100" i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en-US" sz="1100" i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Sarracenia purpurea</a:t>
            </a:r>
          </a:p>
          <a:p>
            <a:pPr algn="ctr"/>
            <a:r>
              <a:rPr lang="en-US" sz="1100" i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Sarracenia rosea</a:t>
            </a:r>
            <a:br>
              <a:rPr lang="en-US" sz="1100" i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1100" i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Cephalotus</a:t>
            </a:r>
            <a:r>
              <a:rPr lang="en-US" sz="1100" i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follicularis</a:t>
            </a:r>
          </a:p>
          <a:p>
            <a:pPr algn="ctr"/>
            <a:r>
              <a:rPr lang="en-US" sz="11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Extinct pitcher plants*</a:t>
            </a:r>
          </a:p>
        </p:txBody>
      </p:sp>
      <p:sp>
        <p:nvSpPr>
          <p:cNvPr id="1029" name="TextBox 1028">
            <a:extLst>
              <a:ext uri="{FF2B5EF4-FFF2-40B4-BE49-F238E27FC236}">
                <a16:creationId xmlns:a16="http://schemas.microsoft.com/office/drawing/2014/main" id="{E93C90CD-C91C-3484-FCC2-7EAC89D17A97}"/>
              </a:ext>
            </a:extLst>
          </p:cNvPr>
          <p:cNvSpPr txBox="1"/>
          <p:nvPr/>
        </p:nvSpPr>
        <p:spPr>
          <a:xfrm>
            <a:off x="8988647" y="4270842"/>
            <a:ext cx="3289618" cy="8540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11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Pitchers with eel-trap like mechanism </a:t>
            </a:r>
          </a:p>
          <a:p>
            <a:pPr algn="ctr"/>
            <a:r>
              <a:rPr lang="en-US" sz="11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Darlingtonia californica </a:t>
            </a:r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(juvenile)</a:t>
            </a:r>
            <a:endParaRPr lang="en-US" sz="1100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en-US" sz="11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Sarracenia </a:t>
            </a:r>
            <a:r>
              <a:rPr lang="en-US" sz="11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psittacina</a:t>
            </a:r>
            <a:endParaRPr lang="en-US" sz="1100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Extinct pitcher plants*</a:t>
            </a:r>
          </a:p>
        </p:txBody>
      </p:sp>
      <p:sp>
        <p:nvSpPr>
          <p:cNvPr id="1031" name="TextBox 1030">
            <a:extLst>
              <a:ext uri="{FF2B5EF4-FFF2-40B4-BE49-F238E27FC236}">
                <a16:creationId xmlns:a16="http://schemas.microsoft.com/office/drawing/2014/main" id="{4F6ED506-5340-1F00-4676-E0357580A0E9}"/>
              </a:ext>
            </a:extLst>
          </p:cNvPr>
          <p:cNvSpPr txBox="1"/>
          <p:nvPr/>
        </p:nvSpPr>
        <p:spPr>
          <a:xfrm>
            <a:off x="9413548" y="5272563"/>
            <a:ext cx="2095263" cy="12772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Aquatic “pitchers”</a:t>
            </a:r>
          </a:p>
          <a:p>
            <a:pPr algn="ctr"/>
            <a:r>
              <a:rPr lang="en-US" sz="1100" i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Genlisea</a:t>
            </a:r>
            <a:r>
              <a:rPr lang="en-US" sz="1100" i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100" i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aurea</a:t>
            </a:r>
            <a:endParaRPr lang="en-US" sz="1100" i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en-US" sz="1100" i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Genlisea</a:t>
            </a:r>
            <a:r>
              <a:rPr lang="en-US" sz="1100" i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repens</a:t>
            </a:r>
          </a:p>
          <a:p>
            <a:pPr algn="ctr"/>
            <a:r>
              <a:rPr lang="en-US" sz="1100" i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Utricularia </a:t>
            </a:r>
            <a:r>
              <a:rPr lang="en-US" sz="1100" i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wannani</a:t>
            </a:r>
            <a:endParaRPr lang="en-US" sz="1100" i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en-US" sz="1100" i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Utricularia dichotoma</a:t>
            </a:r>
          </a:p>
          <a:p>
            <a:pPr algn="ctr"/>
            <a:r>
              <a:rPr lang="en-US" sz="11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(and many other </a:t>
            </a:r>
            <a:r>
              <a:rPr lang="en-US" sz="1100" i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Genlisea</a:t>
            </a:r>
            <a:r>
              <a:rPr lang="en-US" sz="1100" i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1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and </a:t>
            </a:r>
            <a:r>
              <a:rPr lang="en-US" sz="1100" i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Utricularia</a:t>
            </a:r>
            <a:r>
              <a:rPr lang="en-US" sz="11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endParaRPr lang="en-US" sz="1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67" name="TextBox 1066">
            <a:extLst>
              <a:ext uri="{FF2B5EF4-FFF2-40B4-BE49-F238E27FC236}">
                <a16:creationId xmlns:a16="http://schemas.microsoft.com/office/drawing/2014/main" id="{D7840BF6-9127-8447-5ACD-067E708E5119}"/>
              </a:ext>
            </a:extLst>
          </p:cNvPr>
          <p:cNvSpPr txBox="1"/>
          <p:nvPr/>
        </p:nvSpPr>
        <p:spPr>
          <a:xfrm>
            <a:off x="185057" y="1152471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</a:p>
        </p:txBody>
      </p:sp>
      <p:sp>
        <p:nvSpPr>
          <p:cNvPr id="1070" name="TextBox 1069">
            <a:extLst>
              <a:ext uri="{FF2B5EF4-FFF2-40B4-BE49-F238E27FC236}">
                <a16:creationId xmlns:a16="http://schemas.microsoft.com/office/drawing/2014/main" id="{BE981D24-87BA-5F68-7431-EEB505E7E657}"/>
              </a:ext>
            </a:extLst>
          </p:cNvPr>
          <p:cNvSpPr txBox="1"/>
          <p:nvPr/>
        </p:nvSpPr>
        <p:spPr>
          <a:xfrm>
            <a:off x="1777689" y="1139217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</a:p>
        </p:txBody>
      </p:sp>
      <p:sp>
        <p:nvSpPr>
          <p:cNvPr id="1072" name="TextBox 1071">
            <a:extLst>
              <a:ext uri="{FF2B5EF4-FFF2-40B4-BE49-F238E27FC236}">
                <a16:creationId xmlns:a16="http://schemas.microsoft.com/office/drawing/2014/main" id="{3FEEA175-36E5-F6C4-738B-0D63791501E8}"/>
              </a:ext>
            </a:extLst>
          </p:cNvPr>
          <p:cNvSpPr txBox="1"/>
          <p:nvPr/>
        </p:nvSpPr>
        <p:spPr>
          <a:xfrm>
            <a:off x="1764431" y="2599323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3</a:t>
            </a:r>
          </a:p>
        </p:txBody>
      </p:sp>
      <p:sp>
        <p:nvSpPr>
          <p:cNvPr id="1074" name="TextBox 1073">
            <a:extLst>
              <a:ext uri="{FF2B5EF4-FFF2-40B4-BE49-F238E27FC236}">
                <a16:creationId xmlns:a16="http://schemas.microsoft.com/office/drawing/2014/main" id="{54A74D9C-6CEB-DB4A-B93A-0AAD3718FB37}"/>
              </a:ext>
            </a:extLst>
          </p:cNvPr>
          <p:cNvSpPr txBox="1"/>
          <p:nvPr/>
        </p:nvSpPr>
        <p:spPr>
          <a:xfrm>
            <a:off x="5234607" y="1112713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6</a:t>
            </a:r>
          </a:p>
        </p:txBody>
      </p:sp>
      <p:sp>
        <p:nvSpPr>
          <p:cNvPr id="1076" name="TextBox 1075">
            <a:extLst>
              <a:ext uri="{FF2B5EF4-FFF2-40B4-BE49-F238E27FC236}">
                <a16:creationId xmlns:a16="http://schemas.microsoft.com/office/drawing/2014/main" id="{FF7D17CD-1BA4-9FC0-756C-F43D0748F799}"/>
              </a:ext>
            </a:extLst>
          </p:cNvPr>
          <p:cNvSpPr txBox="1"/>
          <p:nvPr/>
        </p:nvSpPr>
        <p:spPr>
          <a:xfrm>
            <a:off x="8779558" y="1099459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8</a:t>
            </a:r>
          </a:p>
        </p:txBody>
      </p:sp>
      <p:sp>
        <p:nvSpPr>
          <p:cNvPr id="1078" name="TextBox 1077">
            <a:extLst>
              <a:ext uri="{FF2B5EF4-FFF2-40B4-BE49-F238E27FC236}">
                <a16:creationId xmlns:a16="http://schemas.microsoft.com/office/drawing/2014/main" id="{B018F3F3-35D8-206D-CC3C-08F444A9EFC3}"/>
              </a:ext>
            </a:extLst>
          </p:cNvPr>
          <p:cNvSpPr txBox="1"/>
          <p:nvPr/>
        </p:nvSpPr>
        <p:spPr>
          <a:xfrm>
            <a:off x="5223721" y="2572816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7</a:t>
            </a:r>
          </a:p>
        </p:txBody>
      </p:sp>
      <p:sp>
        <p:nvSpPr>
          <p:cNvPr id="1080" name="TextBox 1079">
            <a:extLst>
              <a:ext uri="{FF2B5EF4-FFF2-40B4-BE49-F238E27FC236}">
                <a16:creationId xmlns:a16="http://schemas.microsoft.com/office/drawing/2014/main" id="{46614AC5-89B7-4BB1-2DCC-63DDF96BD9F7}"/>
              </a:ext>
            </a:extLst>
          </p:cNvPr>
          <p:cNvSpPr txBox="1"/>
          <p:nvPr/>
        </p:nvSpPr>
        <p:spPr>
          <a:xfrm>
            <a:off x="8766303" y="2570450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9</a:t>
            </a:r>
          </a:p>
        </p:txBody>
      </p:sp>
      <p:sp>
        <p:nvSpPr>
          <p:cNvPr id="1082" name="TextBox 1081">
            <a:extLst>
              <a:ext uri="{FF2B5EF4-FFF2-40B4-BE49-F238E27FC236}">
                <a16:creationId xmlns:a16="http://schemas.microsoft.com/office/drawing/2014/main" id="{FEBF06FE-A64E-41CF-4C19-9DD1AC440F78}"/>
              </a:ext>
            </a:extLst>
          </p:cNvPr>
          <p:cNvSpPr txBox="1"/>
          <p:nvPr/>
        </p:nvSpPr>
        <p:spPr>
          <a:xfrm>
            <a:off x="1751183" y="4148878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4</a:t>
            </a:r>
          </a:p>
        </p:txBody>
      </p:sp>
      <p:sp>
        <p:nvSpPr>
          <p:cNvPr id="1084" name="TextBox 1083">
            <a:extLst>
              <a:ext uri="{FF2B5EF4-FFF2-40B4-BE49-F238E27FC236}">
                <a16:creationId xmlns:a16="http://schemas.microsoft.com/office/drawing/2014/main" id="{94928B55-D846-D366-4535-5524B9EF6E2C}"/>
              </a:ext>
            </a:extLst>
          </p:cNvPr>
          <p:cNvSpPr txBox="1"/>
          <p:nvPr/>
        </p:nvSpPr>
        <p:spPr>
          <a:xfrm>
            <a:off x="1737928" y="5174026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5</a:t>
            </a:r>
          </a:p>
        </p:txBody>
      </p:sp>
      <p:sp>
        <p:nvSpPr>
          <p:cNvPr id="1086" name="TextBox 1085">
            <a:extLst>
              <a:ext uri="{FF2B5EF4-FFF2-40B4-BE49-F238E27FC236}">
                <a16:creationId xmlns:a16="http://schemas.microsoft.com/office/drawing/2014/main" id="{C961E00D-4974-36DE-8598-E91752D1AC90}"/>
              </a:ext>
            </a:extLst>
          </p:cNvPr>
          <p:cNvSpPr txBox="1"/>
          <p:nvPr/>
        </p:nvSpPr>
        <p:spPr>
          <a:xfrm>
            <a:off x="8687738" y="4148881"/>
            <a:ext cx="415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10</a:t>
            </a:r>
          </a:p>
        </p:txBody>
      </p:sp>
      <p:sp>
        <p:nvSpPr>
          <p:cNvPr id="1088" name="TextBox 1087">
            <a:extLst>
              <a:ext uri="{FF2B5EF4-FFF2-40B4-BE49-F238E27FC236}">
                <a16:creationId xmlns:a16="http://schemas.microsoft.com/office/drawing/2014/main" id="{29EA963E-BA29-2023-EE1A-7F470BC7F9A5}"/>
              </a:ext>
            </a:extLst>
          </p:cNvPr>
          <p:cNvSpPr txBox="1"/>
          <p:nvPr/>
        </p:nvSpPr>
        <p:spPr>
          <a:xfrm>
            <a:off x="8698624" y="5171666"/>
            <a:ext cx="406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11</a:t>
            </a:r>
          </a:p>
        </p:txBody>
      </p:sp>
      <p:cxnSp>
        <p:nvCxnSpPr>
          <p:cNvPr id="1100" name="Straight Connector 1099">
            <a:extLst>
              <a:ext uri="{FF2B5EF4-FFF2-40B4-BE49-F238E27FC236}">
                <a16:creationId xmlns:a16="http://schemas.microsoft.com/office/drawing/2014/main" id="{3475669E-D6C3-E5A5-60C9-9D6335B0C82B}"/>
              </a:ext>
            </a:extLst>
          </p:cNvPr>
          <p:cNvCxnSpPr>
            <a:cxnSpLocks/>
          </p:cNvCxnSpPr>
          <p:nvPr/>
        </p:nvCxnSpPr>
        <p:spPr>
          <a:xfrm flipH="1">
            <a:off x="93709" y="272616"/>
            <a:ext cx="28049" cy="6313961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06" name="Straight Connector 1105">
            <a:extLst>
              <a:ext uri="{FF2B5EF4-FFF2-40B4-BE49-F238E27FC236}">
                <a16:creationId xmlns:a16="http://schemas.microsoft.com/office/drawing/2014/main" id="{BB9D369B-B75B-8138-C55B-CFA51C6CEAA7}"/>
              </a:ext>
            </a:extLst>
          </p:cNvPr>
          <p:cNvCxnSpPr>
            <a:cxnSpLocks/>
          </p:cNvCxnSpPr>
          <p:nvPr/>
        </p:nvCxnSpPr>
        <p:spPr>
          <a:xfrm flipH="1">
            <a:off x="12003511" y="257622"/>
            <a:ext cx="28049" cy="6313961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5360671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CA318A8-7A1A-BF51-54FD-E70AD90E166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4" name="Rectangle 1063">
            <a:extLst>
              <a:ext uri="{FF2B5EF4-FFF2-40B4-BE49-F238E27FC236}">
                <a16:creationId xmlns:a16="http://schemas.microsoft.com/office/drawing/2014/main" id="{D5C6E584-6AB5-5A52-8F0B-2ECF2A13893C}"/>
              </a:ext>
            </a:extLst>
          </p:cNvPr>
          <p:cNvSpPr/>
          <p:nvPr/>
        </p:nvSpPr>
        <p:spPr>
          <a:xfrm>
            <a:off x="8752584" y="5209523"/>
            <a:ext cx="3280390" cy="1375861"/>
          </a:xfrm>
          <a:prstGeom prst="rect">
            <a:avLst/>
          </a:prstGeom>
          <a:solidFill>
            <a:srgbClr val="0000FF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59" name="Rectangle 1058">
            <a:extLst>
              <a:ext uri="{FF2B5EF4-FFF2-40B4-BE49-F238E27FC236}">
                <a16:creationId xmlns:a16="http://schemas.microsoft.com/office/drawing/2014/main" id="{67F87F54-A441-478D-6211-15F9091DE5F8}"/>
              </a:ext>
            </a:extLst>
          </p:cNvPr>
          <p:cNvSpPr/>
          <p:nvPr/>
        </p:nvSpPr>
        <p:spPr>
          <a:xfrm>
            <a:off x="8752584" y="4186272"/>
            <a:ext cx="3280390" cy="1023251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58" name="Rectangle 1057">
            <a:extLst>
              <a:ext uri="{FF2B5EF4-FFF2-40B4-BE49-F238E27FC236}">
                <a16:creationId xmlns:a16="http://schemas.microsoft.com/office/drawing/2014/main" id="{A78E3AA5-D4E9-D960-953F-C62DF20CF019}"/>
              </a:ext>
            </a:extLst>
          </p:cNvPr>
          <p:cNvSpPr/>
          <p:nvPr/>
        </p:nvSpPr>
        <p:spPr>
          <a:xfrm>
            <a:off x="8752584" y="2623460"/>
            <a:ext cx="3280390" cy="1555782"/>
          </a:xfrm>
          <a:prstGeom prst="rect">
            <a:avLst/>
          </a:prstGeom>
          <a:solidFill>
            <a:schemeClr val="accent3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42" name="Rectangle 1041">
            <a:extLst>
              <a:ext uri="{FF2B5EF4-FFF2-40B4-BE49-F238E27FC236}">
                <a16:creationId xmlns:a16="http://schemas.microsoft.com/office/drawing/2014/main" id="{B15F0E63-32CD-218C-DD74-186AE8718870}"/>
              </a:ext>
            </a:extLst>
          </p:cNvPr>
          <p:cNvSpPr/>
          <p:nvPr/>
        </p:nvSpPr>
        <p:spPr>
          <a:xfrm>
            <a:off x="8752584" y="1153883"/>
            <a:ext cx="3280390" cy="1469577"/>
          </a:xfrm>
          <a:prstGeom prst="rect">
            <a:avLst/>
          </a:prstGeom>
          <a:solidFill>
            <a:srgbClr val="04CD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41" name="Rectangle 1040">
            <a:extLst>
              <a:ext uri="{FF2B5EF4-FFF2-40B4-BE49-F238E27FC236}">
                <a16:creationId xmlns:a16="http://schemas.microsoft.com/office/drawing/2014/main" id="{3364E4F7-2D5C-7713-2E5C-5294649C616F}"/>
              </a:ext>
            </a:extLst>
          </p:cNvPr>
          <p:cNvSpPr/>
          <p:nvPr/>
        </p:nvSpPr>
        <p:spPr>
          <a:xfrm>
            <a:off x="5225614" y="2623460"/>
            <a:ext cx="3526970" cy="1562812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40" name="Rectangle 1039">
            <a:extLst>
              <a:ext uri="{FF2B5EF4-FFF2-40B4-BE49-F238E27FC236}">
                <a16:creationId xmlns:a16="http://schemas.microsoft.com/office/drawing/2014/main" id="{E7C3FFE0-4542-7DF4-941D-36668B171A2B}"/>
              </a:ext>
            </a:extLst>
          </p:cNvPr>
          <p:cNvSpPr/>
          <p:nvPr/>
        </p:nvSpPr>
        <p:spPr>
          <a:xfrm>
            <a:off x="5225614" y="1153883"/>
            <a:ext cx="3526970" cy="1469577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39" name="Rectangle 1038">
            <a:extLst>
              <a:ext uri="{FF2B5EF4-FFF2-40B4-BE49-F238E27FC236}">
                <a16:creationId xmlns:a16="http://schemas.microsoft.com/office/drawing/2014/main" id="{89479C9A-AC7D-4238-8323-1CBC8B3EB34A}"/>
              </a:ext>
            </a:extLst>
          </p:cNvPr>
          <p:cNvSpPr/>
          <p:nvPr/>
        </p:nvSpPr>
        <p:spPr>
          <a:xfrm>
            <a:off x="1772473" y="5209523"/>
            <a:ext cx="3453141" cy="1377751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38" name="Rectangle 1037">
            <a:extLst>
              <a:ext uri="{FF2B5EF4-FFF2-40B4-BE49-F238E27FC236}">
                <a16:creationId xmlns:a16="http://schemas.microsoft.com/office/drawing/2014/main" id="{3BCEE4B3-A73B-8572-FC72-98D32B9B499C}"/>
              </a:ext>
            </a:extLst>
          </p:cNvPr>
          <p:cNvSpPr/>
          <p:nvPr/>
        </p:nvSpPr>
        <p:spPr>
          <a:xfrm>
            <a:off x="1772473" y="4186272"/>
            <a:ext cx="3453141" cy="1023251"/>
          </a:xfrm>
          <a:prstGeom prst="rect">
            <a:avLst/>
          </a:prstGeom>
          <a:solidFill>
            <a:srgbClr val="CE84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35" name="Rectangle 1034">
            <a:extLst>
              <a:ext uri="{FF2B5EF4-FFF2-40B4-BE49-F238E27FC236}">
                <a16:creationId xmlns:a16="http://schemas.microsoft.com/office/drawing/2014/main" id="{59515D9D-2943-E3E0-CCF1-62907168D6A3}"/>
              </a:ext>
            </a:extLst>
          </p:cNvPr>
          <p:cNvSpPr/>
          <p:nvPr/>
        </p:nvSpPr>
        <p:spPr>
          <a:xfrm>
            <a:off x="1772473" y="2623460"/>
            <a:ext cx="3453141" cy="1555782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34" name="Rectangle 1033">
            <a:extLst>
              <a:ext uri="{FF2B5EF4-FFF2-40B4-BE49-F238E27FC236}">
                <a16:creationId xmlns:a16="http://schemas.microsoft.com/office/drawing/2014/main" id="{88C2EB07-697D-6090-353B-FFF68E313AC3}"/>
              </a:ext>
            </a:extLst>
          </p:cNvPr>
          <p:cNvSpPr/>
          <p:nvPr/>
        </p:nvSpPr>
        <p:spPr>
          <a:xfrm>
            <a:off x="1772473" y="1153883"/>
            <a:ext cx="3453141" cy="1469577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9AA49D81-6E96-347C-9D8D-3B81C030E215}"/>
              </a:ext>
            </a:extLst>
          </p:cNvPr>
          <p:cNvCxnSpPr>
            <a:cxnSpLocks/>
          </p:cNvCxnSpPr>
          <p:nvPr/>
        </p:nvCxnSpPr>
        <p:spPr>
          <a:xfrm>
            <a:off x="96552" y="272616"/>
            <a:ext cx="11923170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5E691C84-82DD-313A-D843-A9B459C67C6C}"/>
              </a:ext>
            </a:extLst>
          </p:cNvPr>
          <p:cNvCxnSpPr>
            <a:cxnSpLocks/>
          </p:cNvCxnSpPr>
          <p:nvPr/>
        </p:nvCxnSpPr>
        <p:spPr>
          <a:xfrm>
            <a:off x="109804" y="6572832"/>
            <a:ext cx="11924121" cy="13745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E3F4F824-688B-3E06-BF96-433EEA83E2FC}"/>
              </a:ext>
            </a:extLst>
          </p:cNvPr>
          <p:cNvCxnSpPr>
            <a:cxnSpLocks/>
          </p:cNvCxnSpPr>
          <p:nvPr/>
        </p:nvCxnSpPr>
        <p:spPr>
          <a:xfrm>
            <a:off x="136308" y="1153886"/>
            <a:ext cx="11896666" cy="0"/>
          </a:xfrm>
          <a:prstGeom prst="line">
            <a:avLst/>
          </a:prstGeom>
          <a:ln w="22225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9E1AA7BD-113D-E5F6-DA8A-933EDEAB79ED}"/>
              </a:ext>
            </a:extLst>
          </p:cNvPr>
          <p:cNvSpPr txBox="1"/>
          <p:nvPr/>
        </p:nvSpPr>
        <p:spPr>
          <a:xfrm>
            <a:off x="147587" y="441024"/>
            <a:ext cx="162197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Trapping Specialization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2EDA70F4-BBB5-0614-92B8-61B9ADDFFE28}"/>
              </a:ext>
            </a:extLst>
          </p:cNvPr>
          <p:cNvCxnSpPr>
            <a:cxnSpLocks/>
          </p:cNvCxnSpPr>
          <p:nvPr/>
        </p:nvCxnSpPr>
        <p:spPr>
          <a:xfrm>
            <a:off x="1763958" y="1153886"/>
            <a:ext cx="0" cy="5433391"/>
          </a:xfrm>
          <a:prstGeom prst="line">
            <a:avLst/>
          </a:prstGeom>
          <a:ln w="22225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5DF42FC7-5EBF-A39B-B1E5-83A9A2AD9CBF}"/>
              </a:ext>
            </a:extLst>
          </p:cNvPr>
          <p:cNvSpPr txBox="1"/>
          <p:nvPr/>
        </p:nvSpPr>
        <p:spPr>
          <a:xfrm>
            <a:off x="93710" y="1718342"/>
            <a:ext cx="162197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Aerial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CE18CE6-C841-8214-A76E-CC69CBBADED4}"/>
              </a:ext>
            </a:extLst>
          </p:cNvPr>
          <p:cNvSpPr txBox="1"/>
          <p:nvPr/>
        </p:nvSpPr>
        <p:spPr>
          <a:xfrm>
            <a:off x="93709" y="3178485"/>
            <a:ext cx="162197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Ground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63E67A4-CD07-A4AD-3FFB-B1DDAABF5C2A}"/>
              </a:ext>
            </a:extLst>
          </p:cNvPr>
          <p:cNvSpPr txBox="1"/>
          <p:nvPr/>
        </p:nvSpPr>
        <p:spPr>
          <a:xfrm>
            <a:off x="105001" y="4517706"/>
            <a:ext cx="162197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Amphibious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199480B-4EE4-9409-B1F1-93CC81F7ACDA}"/>
              </a:ext>
            </a:extLst>
          </p:cNvPr>
          <p:cNvSpPr txBox="1"/>
          <p:nvPr/>
        </p:nvSpPr>
        <p:spPr>
          <a:xfrm>
            <a:off x="93715" y="5694421"/>
            <a:ext cx="162197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Aquatic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124194F2-7A5B-DA37-78A8-B2B373A1F46C}"/>
              </a:ext>
            </a:extLst>
          </p:cNvPr>
          <p:cNvCxnSpPr>
            <a:cxnSpLocks/>
          </p:cNvCxnSpPr>
          <p:nvPr/>
        </p:nvCxnSpPr>
        <p:spPr>
          <a:xfrm>
            <a:off x="5225614" y="1153883"/>
            <a:ext cx="0" cy="5433391"/>
          </a:xfrm>
          <a:prstGeom prst="line">
            <a:avLst/>
          </a:prstGeom>
          <a:ln w="22225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C701289D-AF0F-3566-1DAF-B5A39DE85471}"/>
              </a:ext>
            </a:extLst>
          </p:cNvPr>
          <p:cNvCxnSpPr>
            <a:cxnSpLocks/>
          </p:cNvCxnSpPr>
          <p:nvPr/>
        </p:nvCxnSpPr>
        <p:spPr>
          <a:xfrm>
            <a:off x="8752584" y="1140631"/>
            <a:ext cx="0" cy="5433391"/>
          </a:xfrm>
          <a:prstGeom prst="line">
            <a:avLst/>
          </a:prstGeom>
          <a:ln w="22225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783506AC-97A4-9B85-B177-7220B1F2FCE4}"/>
              </a:ext>
            </a:extLst>
          </p:cNvPr>
          <p:cNvSpPr txBox="1"/>
          <p:nvPr/>
        </p:nvSpPr>
        <p:spPr>
          <a:xfrm>
            <a:off x="2230613" y="562151"/>
            <a:ext cx="249139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Adhesive/snap traps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902E536C-C79E-FED6-A54C-542B384E2CA4}"/>
              </a:ext>
            </a:extLst>
          </p:cNvPr>
          <p:cNvSpPr txBox="1"/>
          <p:nvPr/>
        </p:nvSpPr>
        <p:spPr>
          <a:xfrm>
            <a:off x="5041608" y="562151"/>
            <a:ext cx="390457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Adhesive/Pitcher Intermediate traps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B7805B38-6CAD-0A16-0CB7-8AE72E4FA0F2}"/>
              </a:ext>
            </a:extLst>
          </p:cNvPr>
          <p:cNvSpPr txBox="1"/>
          <p:nvPr/>
        </p:nvSpPr>
        <p:spPr>
          <a:xfrm>
            <a:off x="8789192" y="560958"/>
            <a:ext cx="309814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Pitcher and pitcher-derived traps</a:t>
            </a: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494A52B6-7EF1-1152-8FF8-EA27CEB5A790}"/>
              </a:ext>
            </a:extLst>
          </p:cNvPr>
          <p:cNvCxnSpPr>
            <a:cxnSpLocks/>
          </p:cNvCxnSpPr>
          <p:nvPr/>
        </p:nvCxnSpPr>
        <p:spPr>
          <a:xfrm>
            <a:off x="1758266" y="2623460"/>
            <a:ext cx="10274704" cy="0"/>
          </a:xfrm>
          <a:prstGeom prst="line">
            <a:avLst/>
          </a:prstGeom>
          <a:ln w="22225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1B6BB0FC-7D19-7A29-6446-19DA1EAA1517}"/>
              </a:ext>
            </a:extLst>
          </p:cNvPr>
          <p:cNvCxnSpPr>
            <a:cxnSpLocks/>
          </p:cNvCxnSpPr>
          <p:nvPr/>
        </p:nvCxnSpPr>
        <p:spPr>
          <a:xfrm>
            <a:off x="1759222" y="4186272"/>
            <a:ext cx="10274704" cy="0"/>
          </a:xfrm>
          <a:prstGeom prst="line">
            <a:avLst/>
          </a:prstGeom>
          <a:ln w="22225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9" name="TextBox 28">
            <a:extLst>
              <a:ext uri="{FF2B5EF4-FFF2-40B4-BE49-F238E27FC236}">
                <a16:creationId xmlns:a16="http://schemas.microsoft.com/office/drawing/2014/main" id="{912F894F-709F-1638-5F64-80FC5A65F5BC}"/>
              </a:ext>
            </a:extLst>
          </p:cNvPr>
          <p:cNvSpPr txBox="1"/>
          <p:nvPr/>
        </p:nvSpPr>
        <p:spPr>
          <a:xfrm>
            <a:off x="3019290" y="1261773"/>
            <a:ext cx="2095263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Thin, filiform, adhesive leaves</a:t>
            </a:r>
            <a:endParaRPr lang="en-US" sz="1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en-US" sz="11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Triphyophyllum </a:t>
            </a:r>
            <a:r>
              <a:rPr lang="en-US" sz="11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peltatum</a:t>
            </a:r>
            <a:endParaRPr lang="en-US" sz="1100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en-US" sz="11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Drosophyllum </a:t>
            </a:r>
            <a:r>
              <a:rPr lang="en-US" sz="11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lusitanicum</a:t>
            </a:r>
            <a:endParaRPr lang="en-US" sz="1100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en-US" sz="11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Drosera</a:t>
            </a:r>
            <a:r>
              <a:rPr lang="en-US" sz="11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regina</a:t>
            </a:r>
          </a:p>
          <a:p>
            <a:pPr algn="ctr"/>
            <a:r>
              <a:rPr lang="en-US" sz="11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Pinguicula heterophylla</a:t>
            </a:r>
          </a:p>
          <a:p>
            <a:pPr algn="ctr"/>
            <a:r>
              <a:rPr lang="en-US" sz="11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Roridula gorgonias</a:t>
            </a:r>
          </a:p>
          <a:p>
            <a:pPr algn="ctr"/>
            <a:endParaRPr lang="en-US" sz="1100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endParaRPr lang="en-US" sz="1100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65E3F0AB-AFCE-B6EE-1B7F-6AD878493575}"/>
              </a:ext>
            </a:extLst>
          </p:cNvPr>
          <p:cNvSpPr txBox="1"/>
          <p:nvPr/>
        </p:nvSpPr>
        <p:spPr>
          <a:xfrm>
            <a:off x="3040117" y="2754726"/>
            <a:ext cx="2095263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Broad adhesive leaves</a:t>
            </a:r>
            <a:endParaRPr lang="en-US" sz="1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en-US" sz="11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Pinguicula vulgaris</a:t>
            </a:r>
          </a:p>
          <a:p>
            <a:pPr algn="ctr"/>
            <a:r>
              <a:rPr lang="en-US" sz="11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Pinguicula acuminata</a:t>
            </a:r>
          </a:p>
          <a:p>
            <a:pPr algn="ctr"/>
            <a:r>
              <a:rPr lang="en-US" sz="11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Pinguicula </a:t>
            </a:r>
            <a:r>
              <a:rPr lang="en-US" sz="11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ibarrae</a:t>
            </a:r>
            <a:endParaRPr lang="en-US" sz="1100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en-US" sz="11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Drosera</a:t>
            </a:r>
            <a:r>
              <a:rPr lang="en-US" sz="11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schizandra</a:t>
            </a:r>
          </a:p>
          <a:p>
            <a:pPr algn="ctr"/>
            <a:r>
              <a:rPr lang="en-US" sz="11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Drosera</a:t>
            </a:r>
            <a:r>
              <a:rPr lang="en-US" sz="11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1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prostratoscaposa</a:t>
            </a:r>
            <a:endParaRPr lang="en-US" sz="1100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en-US" sz="11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Drosera</a:t>
            </a:r>
            <a:r>
              <a:rPr lang="en-US" sz="11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1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cuneifolia</a:t>
            </a:r>
            <a:endParaRPr lang="en-US" sz="1100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endParaRPr lang="en-US" sz="1100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7FB4BD91-1BEC-1A3F-421B-90B610CA3791}"/>
              </a:ext>
            </a:extLst>
          </p:cNvPr>
          <p:cNvSpPr txBox="1"/>
          <p:nvPr/>
        </p:nvSpPr>
        <p:spPr>
          <a:xfrm>
            <a:off x="3014813" y="4320755"/>
            <a:ext cx="209526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Rapidly-closing traps</a:t>
            </a:r>
            <a:endParaRPr lang="en-US" sz="1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en-US" sz="11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Drosera</a:t>
            </a:r>
            <a:r>
              <a:rPr lang="en-US" sz="11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1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burmannnii</a:t>
            </a:r>
            <a:endParaRPr lang="en-US" sz="1100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en-US" sz="11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Drosera</a:t>
            </a:r>
            <a:r>
              <a:rPr lang="en-US" sz="11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1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sessilifolia</a:t>
            </a:r>
            <a:endParaRPr lang="en-US" sz="1100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en-US" sz="11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Dionaea muscipula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E7955122-5F0A-614D-B517-22B93F14A25D}"/>
              </a:ext>
            </a:extLst>
          </p:cNvPr>
          <p:cNvSpPr txBox="1"/>
          <p:nvPr/>
        </p:nvSpPr>
        <p:spPr>
          <a:xfrm>
            <a:off x="2988747" y="5569317"/>
            <a:ext cx="2095263" cy="5697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11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Aquatic snap trap</a:t>
            </a:r>
          </a:p>
          <a:p>
            <a:pPr algn="ctr">
              <a:lnSpc>
                <a:spcPct val="150000"/>
              </a:lnSpc>
            </a:pPr>
            <a:r>
              <a:rPr lang="en-US" sz="11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Aldrovanda </a:t>
            </a:r>
            <a:r>
              <a:rPr lang="en-US" sz="11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vesiculosa</a:t>
            </a:r>
            <a:endParaRPr lang="en-US" sz="1100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28CF3121-4013-0835-6D91-A4BE47886545}"/>
              </a:ext>
            </a:extLst>
          </p:cNvPr>
          <p:cNvSpPr txBox="1"/>
          <p:nvPr/>
        </p:nvSpPr>
        <p:spPr>
          <a:xfrm>
            <a:off x="5905211" y="1345733"/>
            <a:ext cx="3289618" cy="9387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Simple funnel-shaped pitchers, </a:t>
            </a:r>
          </a:p>
          <a:p>
            <a:pPr algn="ctr"/>
            <a:r>
              <a:rPr lang="en-US" sz="11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adhesive inner walls </a:t>
            </a:r>
          </a:p>
          <a:p>
            <a:pPr algn="ctr"/>
            <a:r>
              <a:rPr lang="en-US" sz="11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Nepenthes </a:t>
            </a:r>
            <a:r>
              <a:rPr lang="en-US" sz="11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aristolochioides</a:t>
            </a:r>
            <a:endParaRPr lang="en-US" sz="1100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en-US" sz="11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Nepenthes </a:t>
            </a:r>
            <a:r>
              <a:rPr lang="en-US" sz="11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talangensis</a:t>
            </a:r>
            <a:endParaRPr lang="en-US" sz="1100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en-US" sz="11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Nepenthes </a:t>
            </a:r>
            <a:r>
              <a:rPr lang="en-US" sz="11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eymae</a:t>
            </a:r>
            <a:endParaRPr lang="en-US" sz="1100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D2C228A5-81C5-A0CE-2466-62CAEAD71B58}"/>
              </a:ext>
            </a:extLst>
          </p:cNvPr>
          <p:cNvSpPr txBox="1"/>
          <p:nvPr/>
        </p:nvSpPr>
        <p:spPr>
          <a:xfrm>
            <a:off x="5874229" y="2832529"/>
            <a:ext cx="3289618" cy="10233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11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Highly curled adhesive leaf </a:t>
            </a:r>
          </a:p>
          <a:p>
            <a:pPr algn="ctr"/>
            <a:r>
              <a:rPr lang="en-US" sz="11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Pinguicula lutea </a:t>
            </a:r>
          </a:p>
          <a:p>
            <a:pPr algn="ctr"/>
            <a:r>
              <a:rPr lang="en-US" sz="11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Pinguicula grandiflora</a:t>
            </a:r>
          </a:p>
          <a:p>
            <a:pPr algn="ctr"/>
            <a:r>
              <a:rPr lang="en-US" sz="11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Pinguicula </a:t>
            </a:r>
            <a:r>
              <a:rPr lang="en-US" sz="11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villosa</a:t>
            </a:r>
            <a:endParaRPr lang="en-US" sz="1100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(and many other </a:t>
            </a:r>
            <a:r>
              <a:rPr lang="en-US" sz="11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Pinguicula</a:t>
            </a:r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</p:txBody>
      </p:sp>
      <p:cxnSp>
        <p:nvCxnSpPr>
          <p:cNvPr id="61" name="Straight Connector 60">
            <a:extLst>
              <a:ext uri="{FF2B5EF4-FFF2-40B4-BE49-F238E27FC236}">
                <a16:creationId xmlns:a16="http://schemas.microsoft.com/office/drawing/2014/main" id="{B0280355-CF39-F0E5-4AC9-8ED392407781}"/>
              </a:ext>
            </a:extLst>
          </p:cNvPr>
          <p:cNvCxnSpPr>
            <a:cxnSpLocks/>
          </p:cNvCxnSpPr>
          <p:nvPr/>
        </p:nvCxnSpPr>
        <p:spPr>
          <a:xfrm>
            <a:off x="1765938" y="5209523"/>
            <a:ext cx="3457783" cy="0"/>
          </a:xfrm>
          <a:prstGeom prst="line">
            <a:avLst/>
          </a:prstGeom>
          <a:ln w="22225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2" name="TextBox 61">
            <a:extLst>
              <a:ext uri="{FF2B5EF4-FFF2-40B4-BE49-F238E27FC236}">
                <a16:creationId xmlns:a16="http://schemas.microsoft.com/office/drawing/2014/main" id="{E733E977-3D6D-5ACF-4100-D7526A22C054}"/>
              </a:ext>
            </a:extLst>
          </p:cNvPr>
          <p:cNvSpPr txBox="1"/>
          <p:nvPr/>
        </p:nvSpPr>
        <p:spPr>
          <a:xfrm>
            <a:off x="9356197" y="1189137"/>
            <a:ext cx="3289618" cy="15311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11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Erect, trumpet-shaped pitchers </a:t>
            </a:r>
          </a:p>
          <a:p>
            <a:pPr algn="ctr"/>
            <a:r>
              <a:rPr lang="en-US" sz="11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Nepenthes mirabilis</a:t>
            </a:r>
          </a:p>
          <a:p>
            <a:pPr algn="ctr"/>
            <a:r>
              <a:rPr lang="en-US" sz="11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Nepenthes </a:t>
            </a:r>
            <a:r>
              <a:rPr lang="en-US" sz="11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faizaliana</a:t>
            </a:r>
            <a:endParaRPr lang="en-US" sz="1100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en-US" sz="11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Sarracenia </a:t>
            </a:r>
            <a:r>
              <a:rPr lang="en-US" sz="11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leucophylla</a:t>
            </a:r>
            <a:endParaRPr lang="en-US" sz="1100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en-US" sz="11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Sarracenia alata</a:t>
            </a:r>
            <a:br>
              <a:rPr lang="en-US" sz="1100" i="1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11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Heliamphora</a:t>
            </a:r>
            <a:r>
              <a:rPr lang="en-US" sz="11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1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tatei</a:t>
            </a:r>
            <a:endParaRPr lang="en-US" sz="1100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en-US" sz="11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Heliamphora</a:t>
            </a:r>
            <a:r>
              <a:rPr lang="en-US" sz="11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1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heterodoxa</a:t>
            </a:r>
            <a:endParaRPr lang="en-US" sz="1100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endParaRPr lang="en-US" sz="1100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28" name="TextBox 1027">
            <a:extLst>
              <a:ext uri="{FF2B5EF4-FFF2-40B4-BE49-F238E27FC236}">
                <a16:creationId xmlns:a16="http://schemas.microsoft.com/office/drawing/2014/main" id="{C9261D03-A657-4DD0-1036-135BE71B7E5B}"/>
              </a:ext>
            </a:extLst>
          </p:cNvPr>
          <p:cNvSpPr txBox="1"/>
          <p:nvPr/>
        </p:nvSpPr>
        <p:spPr>
          <a:xfrm>
            <a:off x="9323147" y="2713050"/>
            <a:ext cx="3289618" cy="13619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11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Short, squat pitchers </a:t>
            </a:r>
          </a:p>
          <a:p>
            <a:pPr algn="ctr"/>
            <a:r>
              <a:rPr lang="en-US" sz="1100" i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Nepenthes </a:t>
            </a:r>
            <a:r>
              <a:rPr lang="en-US" sz="1100" i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ampullaria</a:t>
            </a:r>
            <a:endParaRPr lang="en-US" sz="1100" i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en-US" sz="1100" i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Nepenthes </a:t>
            </a:r>
            <a:r>
              <a:rPr lang="en-US" sz="1100" i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rowanae</a:t>
            </a:r>
            <a:endParaRPr lang="en-US" sz="1100" i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en-US" sz="1100" i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Sarracenia purpurea</a:t>
            </a:r>
          </a:p>
          <a:p>
            <a:pPr algn="ctr"/>
            <a:r>
              <a:rPr lang="en-US" sz="1100" i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Sarracenia rosea</a:t>
            </a:r>
            <a:br>
              <a:rPr lang="en-US" sz="1100" i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1100" i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Cephalotus</a:t>
            </a:r>
            <a:r>
              <a:rPr lang="en-US" sz="1100" i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follicularis</a:t>
            </a:r>
          </a:p>
          <a:p>
            <a:pPr algn="ctr"/>
            <a:r>
              <a:rPr lang="en-US" sz="11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Extinct pitcher plants*</a:t>
            </a:r>
          </a:p>
        </p:txBody>
      </p:sp>
      <p:sp>
        <p:nvSpPr>
          <p:cNvPr id="1029" name="TextBox 1028">
            <a:extLst>
              <a:ext uri="{FF2B5EF4-FFF2-40B4-BE49-F238E27FC236}">
                <a16:creationId xmlns:a16="http://schemas.microsoft.com/office/drawing/2014/main" id="{7AB32668-5132-D187-980F-5A03B23FFC4B}"/>
              </a:ext>
            </a:extLst>
          </p:cNvPr>
          <p:cNvSpPr txBox="1"/>
          <p:nvPr/>
        </p:nvSpPr>
        <p:spPr>
          <a:xfrm>
            <a:off x="9352472" y="4170568"/>
            <a:ext cx="3289618" cy="10233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11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Pitchers with eel-trap </a:t>
            </a:r>
          </a:p>
          <a:p>
            <a:pPr algn="ctr"/>
            <a:r>
              <a:rPr lang="en-US" sz="11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Darlingtonia californica </a:t>
            </a:r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(juvenile)</a:t>
            </a:r>
            <a:endParaRPr lang="en-US" sz="1100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en-US" sz="11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Sarracenia </a:t>
            </a:r>
            <a:r>
              <a:rPr lang="en-US" sz="11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psittacina</a:t>
            </a:r>
            <a:endParaRPr lang="en-US" sz="1100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Extinct pitcher plants*</a:t>
            </a:r>
          </a:p>
          <a:p>
            <a:pPr algn="ctr"/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Genus </a:t>
            </a:r>
            <a:r>
              <a:rPr lang="en-US" sz="11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Genlisea</a:t>
            </a:r>
            <a:r>
              <a:rPr lang="en-US" sz="11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(e.g. </a:t>
            </a:r>
            <a:r>
              <a:rPr lang="en-US" sz="11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G. </a:t>
            </a:r>
            <a:r>
              <a:rPr lang="en-US" sz="11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aurea</a:t>
            </a:r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endParaRPr lang="en-US" sz="1100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31" name="TextBox 1030">
            <a:extLst>
              <a:ext uri="{FF2B5EF4-FFF2-40B4-BE49-F238E27FC236}">
                <a16:creationId xmlns:a16="http://schemas.microsoft.com/office/drawing/2014/main" id="{90EFC63E-1E64-10DB-A8E1-561DD420B04B}"/>
              </a:ext>
            </a:extLst>
          </p:cNvPr>
          <p:cNvSpPr txBox="1"/>
          <p:nvPr/>
        </p:nvSpPr>
        <p:spPr>
          <a:xfrm>
            <a:off x="9952172" y="5272563"/>
            <a:ext cx="2095263" cy="12772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Aquatic “pitchers”</a:t>
            </a:r>
          </a:p>
          <a:p>
            <a:pPr algn="ctr"/>
            <a:r>
              <a:rPr lang="en-US" sz="1100" i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Genlisea</a:t>
            </a:r>
            <a:r>
              <a:rPr lang="en-US" sz="1100" i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100" i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aurea</a:t>
            </a:r>
            <a:endParaRPr lang="en-US" sz="1100" i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en-US" sz="1100" i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Genlisea</a:t>
            </a:r>
            <a:r>
              <a:rPr lang="en-US" sz="1100" i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repens</a:t>
            </a:r>
          </a:p>
          <a:p>
            <a:pPr algn="ctr"/>
            <a:r>
              <a:rPr lang="en-US" sz="1100" i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Utricularia </a:t>
            </a:r>
            <a:r>
              <a:rPr lang="en-US" sz="1100" i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wannani</a:t>
            </a:r>
            <a:endParaRPr lang="en-US" sz="1100" i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en-US" sz="1100" i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Utricularia dichotoma</a:t>
            </a:r>
          </a:p>
          <a:p>
            <a:pPr algn="ctr"/>
            <a:r>
              <a:rPr lang="en-US" sz="11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(and many other </a:t>
            </a:r>
            <a:r>
              <a:rPr lang="en-US" sz="1100" i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Genlisea</a:t>
            </a:r>
            <a:r>
              <a:rPr lang="en-US" sz="1100" i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1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and </a:t>
            </a:r>
            <a:r>
              <a:rPr lang="en-US" sz="1100" i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Utricularia</a:t>
            </a:r>
            <a:r>
              <a:rPr lang="en-US" sz="11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endParaRPr lang="en-US" sz="1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67" name="TextBox 1066">
            <a:extLst>
              <a:ext uri="{FF2B5EF4-FFF2-40B4-BE49-F238E27FC236}">
                <a16:creationId xmlns:a16="http://schemas.microsoft.com/office/drawing/2014/main" id="{D5A19E75-5AF0-6FCA-28C7-FA42ABEC3E92}"/>
              </a:ext>
            </a:extLst>
          </p:cNvPr>
          <p:cNvSpPr txBox="1"/>
          <p:nvPr/>
        </p:nvSpPr>
        <p:spPr>
          <a:xfrm>
            <a:off x="185057" y="1152471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</a:p>
        </p:txBody>
      </p:sp>
      <p:sp>
        <p:nvSpPr>
          <p:cNvPr id="1070" name="TextBox 1069">
            <a:extLst>
              <a:ext uri="{FF2B5EF4-FFF2-40B4-BE49-F238E27FC236}">
                <a16:creationId xmlns:a16="http://schemas.microsoft.com/office/drawing/2014/main" id="{ED9C0F08-897E-3531-A649-5F4B423BBBEB}"/>
              </a:ext>
            </a:extLst>
          </p:cNvPr>
          <p:cNvSpPr txBox="1"/>
          <p:nvPr/>
        </p:nvSpPr>
        <p:spPr>
          <a:xfrm>
            <a:off x="1758439" y="1139217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</a:p>
        </p:txBody>
      </p:sp>
      <p:sp>
        <p:nvSpPr>
          <p:cNvPr id="1072" name="TextBox 1071">
            <a:extLst>
              <a:ext uri="{FF2B5EF4-FFF2-40B4-BE49-F238E27FC236}">
                <a16:creationId xmlns:a16="http://schemas.microsoft.com/office/drawing/2014/main" id="{6CA37DFE-7432-2105-67BA-44FE56047F23}"/>
              </a:ext>
            </a:extLst>
          </p:cNvPr>
          <p:cNvSpPr txBox="1"/>
          <p:nvPr/>
        </p:nvSpPr>
        <p:spPr>
          <a:xfrm>
            <a:off x="1745181" y="2599323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3</a:t>
            </a:r>
          </a:p>
        </p:txBody>
      </p:sp>
      <p:sp>
        <p:nvSpPr>
          <p:cNvPr id="1074" name="TextBox 1073">
            <a:extLst>
              <a:ext uri="{FF2B5EF4-FFF2-40B4-BE49-F238E27FC236}">
                <a16:creationId xmlns:a16="http://schemas.microsoft.com/office/drawing/2014/main" id="{ACA9234B-AEAC-F94C-466E-EB2EE91F4F58}"/>
              </a:ext>
            </a:extLst>
          </p:cNvPr>
          <p:cNvSpPr txBox="1"/>
          <p:nvPr/>
        </p:nvSpPr>
        <p:spPr>
          <a:xfrm>
            <a:off x="5234607" y="1112713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6</a:t>
            </a:r>
          </a:p>
        </p:txBody>
      </p:sp>
      <p:sp>
        <p:nvSpPr>
          <p:cNvPr id="1076" name="TextBox 1075">
            <a:extLst>
              <a:ext uri="{FF2B5EF4-FFF2-40B4-BE49-F238E27FC236}">
                <a16:creationId xmlns:a16="http://schemas.microsoft.com/office/drawing/2014/main" id="{3A435AD4-9D8F-D74E-36D1-4B9BB6A4084E}"/>
              </a:ext>
            </a:extLst>
          </p:cNvPr>
          <p:cNvSpPr txBox="1"/>
          <p:nvPr/>
        </p:nvSpPr>
        <p:spPr>
          <a:xfrm>
            <a:off x="8750982" y="1099459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8</a:t>
            </a:r>
          </a:p>
        </p:txBody>
      </p:sp>
      <p:sp>
        <p:nvSpPr>
          <p:cNvPr id="1078" name="TextBox 1077">
            <a:extLst>
              <a:ext uri="{FF2B5EF4-FFF2-40B4-BE49-F238E27FC236}">
                <a16:creationId xmlns:a16="http://schemas.microsoft.com/office/drawing/2014/main" id="{459F8652-91DF-9ADF-EC5E-EAA15A52A47E}"/>
              </a:ext>
            </a:extLst>
          </p:cNvPr>
          <p:cNvSpPr txBox="1"/>
          <p:nvPr/>
        </p:nvSpPr>
        <p:spPr>
          <a:xfrm>
            <a:off x="5223721" y="2572816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7</a:t>
            </a:r>
          </a:p>
        </p:txBody>
      </p:sp>
      <p:sp>
        <p:nvSpPr>
          <p:cNvPr id="1080" name="TextBox 1079">
            <a:extLst>
              <a:ext uri="{FF2B5EF4-FFF2-40B4-BE49-F238E27FC236}">
                <a16:creationId xmlns:a16="http://schemas.microsoft.com/office/drawing/2014/main" id="{802EB1A4-2D2B-76DC-A829-371E18EE44C5}"/>
              </a:ext>
            </a:extLst>
          </p:cNvPr>
          <p:cNvSpPr txBox="1"/>
          <p:nvPr/>
        </p:nvSpPr>
        <p:spPr>
          <a:xfrm>
            <a:off x="8737727" y="2570450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9</a:t>
            </a:r>
          </a:p>
        </p:txBody>
      </p:sp>
      <p:sp>
        <p:nvSpPr>
          <p:cNvPr id="1082" name="TextBox 1081">
            <a:extLst>
              <a:ext uri="{FF2B5EF4-FFF2-40B4-BE49-F238E27FC236}">
                <a16:creationId xmlns:a16="http://schemas.microsoft.com/office/drawing/2014/main" id="{50EB8B8D-0972-79BE-C848-CE9FFB445E73}"/>
              </a:ext>
            </a:extLst>
          </p:cNvPr>
          <p:cNvSpPr txBox="1"/>
          <p:nvPr/>
        </p:nvSpPr>
        <p:spPr>
          <a:xfrm>
            <a:off x="1731933" y="4148878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4</a:t>
            </a:r>
          </a:p>
        </p:txBody>
      </p:sp>
      <p:sp>
        <p:nvSpPr>
          <p:cNvPr id="1084" name="TextBox 1083">
            <a:extLst>
              <a:ext uri="{FF2B5EF4-FFF2-40B4-BE49-F238E27FC236}">
                <a16:creationId xmlns:a16="http://schemas.microsoft.com/office/drawing/2014/main" id="{19AB2DD6-DFAE-E9CF-9979-93E54D047602}"/>
              </a:ext>
            </a:extLst>
          </p:cNvPr>
          <p:cNvSpPr txBox="1"/>
          <p:nvPr/>
        </p:nvSpPr>
        <p:spPr>
          <a:xfrm>
            <a:off x="1737928" y="5174026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5</a:t>
            </a:r>
          </a:p>
        </p:txBody>
      </p:sp>
      <p:sp>
        <p:nvSpPr>
          <p:cNvPr id="1086" name="TextBox 1085">
            <a:extLst>
              <a:ext uri="{FF2B5EF4-FFF2-40B4-BE49-F238E27FC236}">
                <a16:creationId xmlns:a16="http://schemas.microsoft.com/office/drawing/2014/main" id="{64101F5E-BD8E-E0F2-78FD-0352D4455C50}"/>
              </a:ext>
            </a:extLst>
          </p:cNvPr>
          <p:cNvSpPr txBox="1"/>
          <p:nvPr/>
        </p:nvSpPr>
        <p:spPr>
          <a:xfrm>
            <a:off x="8673450" y="4148881"/>
            <a:ext cx="415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10</a:t>
            </a:r>
          </a:p>
        </p:txBody>
      </p:sp>
      <p:sp>
        <p:nvSpPr>
          <p:cNvPr id="1088" name="TextBox 1087">
            <a:extLst>
              <a:ext uri="{FF2B5EF4-FFF2-40B4-BE49-F238E27FC236}">
                <a16:creationId xmlns:a16="http://schemas.microsoft.com/office/drawing/2014/main" id="{09E2C89C-8ACF-44DE-CE35-492C8B9D2314}"/>
              </a:ext>
            </a:extLst>
          </p:cNvPr>
          <p:cNvSpPr txBox="1"/>
          <p:nvPr/>
        </p:nvSpPr>
        <p:spPr>
          <a:xfrm>
            <a:off x="8684336" y="5171666"/>
            <a:ext cx="406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11</a:t>
            </a:r>
          </a:p>
        </p:txBody>
      </p:sp>
      <p:cxnSp>
        <p:nvCxnSpPr>
          <p:cNvPr id="1100" name="Straight Connector 1099">
            <a:extLst>
              <a:ext uri="{FF2B5EF4-FFF2-40B4-BE49-F238E27FC236}">
                <a16:creationId xmlns:a16="http://schemas.microsoft.com/office/drawing/2014/main" id="{F5A59009-2E82-2A5A-6598-E3B967691270}"/>
              </a:ext>
            </a:extLst>
          </p:cNvPr>
          <p:cNvCxnSpPr>
            <a:cxnSpLocks/>
          </p:cNvCxnSpPr>
          <p:nvPr/>
        </p:nvCxnSpPr>
        <p:spPr>
          <a:xfrm flipH="1">
            <a:off x="93709" y="272616"/>
            <a:ext cx="28049" cy="6313961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06" name="Straight Connector 1105">
            <a:extLst>
              <a:ext uri="{FF2B5EF4-FFF2-40B4-BE49-F238E27FC236}">
                <a16:creationId xmlns:a16="http://schemas.microsoft.com/office/drawing/2014/main" id="{549846AF-D83C-FA66-A035-BA249354049E}"/>
              </a:ext>
            </a:extLst>
          </p:cNvPr>
          <p:cNvCxnSpPr>
            <a:cxnSpLocks/>
          </p:cNvCxnSpPr>
          <p:nvPr/>
        </p:nvCxnSpPr>
        <p:spPr>
          <a:xfrm flipH="1">
            <a:off x="12003511" y="257622"/>
            <a:ext cx="28049" cy="6313961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3074" name="Picture 2" descr="Drosera regia (the King Sundew) - Carnivorous Plant Resource">
            <a:extLst>
              <a:ext uri="{FF2B5EF4-FFF2-40B4-BE49-F238E27FC236}">
                <a16:creationId xmlns:a16="http://schemas.microsoft.com/office/drawing/2014/main" id="{7D7D828F-EA4C-1477-BF86-9DCA40832D1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42735" y="1267717"/>
            <a:ext cx="962865" cy="11894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8" name="Picture 6" descr="D. schizandra - Drosera - Carnivorous Plants UK">
            <a:extLst>
              <a:ext uri="{FF2B5EF4-FFF2-40B4-BE49-F238E27FC236}">
                <a16:creationId xmlns:a16="http://schemas.microsoft.com/office/drawing/2014/main" id="{31CD8898-90B1-A71D-89D5-F221454C230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72793" y="2976347"/>
            <a:ext cx="1093706" cy="8312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0" name="Picture 8" descr="Venus Flytrap: A Species of Special Concern | awkward botany">
            <a:extLst>
              <a:ext uri="{FF2B5EF4-FFF2-40B4-BE49-F238E27FC236}">
                <a16:creationId xmlns:a16="http://schemas.microsoft.com/office/drawing/2014/main" id="{53EE38B6-F48B-DA1D-8A62-B28FC1DE0CF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458" b="4073"/>
          <a:stretch/>
        </p:blipFill>
        <p:spPr bwMode="auto">
          <a:xfrm>
            <a:off x="1987082" y="4320204"/>
            <a:ext cx="1090842" cy="7457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2" name="Picture 10" descr="Waterwheel Plant (Aldrovanda vesiculosa) - Carnivorous Plant Resource">
            <a:extLst>
              <a:ext uri="{FF2B5EF4-FFF2-40B4-BE49-F238E27FC236}">
                <a16:creationId xmlns:a16="http://schemas.microsoft.com/office/drawing/2014/main" id="{5F679B41-0E98-4AE5-9879-76D88CC048C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238" t="19637" r="10488" b="1721"/>
          <a:stretch/>
        </p:blipFill>
        <p:spPr bwMode="auto">
          <a:xfrm>
            <a:off x="2001370" y="5506903"/>
            <a:ext cx="1084660" cy="7775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4" name="Picture 12" descr="Nepenthes eymae - Wikipedia">
            <a:extLst>
              <a:ext uri="{FF2B5EF4-FFF2-40B4-BE49-F238E27FC236}">
                <a16:creationId xmlns:a16="http://schemas.microsoft.com/office/drawing/2014/main" id="{D9F7D2C3-8966-1AF5-3D99-944778F8A57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701" t="1603" r="11560" b="3609"/>
          <a:stretch/>
        </p:blipFill>
        <p:spPr bwMode="auto">
          <a:xfrm>
            <a:off x="5593928" y="1265154"/>
            <a:ext cx="695108" cy="11910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6" name="Picture 14" descr="The Carnivorous Plant FAQ: USA and Canada Pinguicula">
            <a:extLst>
              <a:ext uri="{FF2B5EF4-FFF2-40B4-BE49-F238E27FC236}">
                <a16:creationId xmlns:a16="http://schemas.microsoft.com/office/drawing/2014/main" id="{0A059650-27E6-550E-9FFC-46742D67B00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334" t="15489" r="34934" b="7096"/>
          <a:stretch/>
        </p:blipFill>
        <p:spPr bwMode="auto">
          <a:xfrm>
            <a:off x="5431864" y="2894853"/>
            <a:ext cx="1133175" cy="10129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8" name="Picture 16" descr="Nepenthes mirabilis - Wikipedia">
            <a:extLst>
              <a:ext uri="{FF2B5EF4-FFF2-40B4-BE49-F238E27FC236}">
                <a16:creationId xmlns:a16="http://schemas.microsoft.com/office/drawing/2014/main" id="{14BD19CD-3337-DDEB-BB24-ADE52E0988D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490" r="4341" b="5179"/>
          <a:stretch/>
        </p:blipFill>
        <p:spPr bwMode="auto">
          <a:xfrm>
            <a:off x="9000146" y="1269837"/>
            <a:ext cx="876475" cy="12011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90" name="Picture 18" descr="Nepenthes ampullaria - Wikipedia">
            <a:extLst>
              <a:ext uri="{FF2B5EF4-FFF2-40B4-BE49-F238E27FC236}">
                <a16:creationId xmlns:a16="http://schemas.microsoft.com/office/drawing/2014/main" id="{DA6DC53E-B69C-23F2-D76E-B5BD4541C0C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622" t="21610"/>
          <a:stretch/>
        </p:blipFill>
        <p:spPr bwMode="auto">
          <a:xfrm>
            <a:off x="9021676" y="2825710"/>
            <a:ext cx="850216" cy="11484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92" name="Picture 20" descr="Genlisea - Wikipedia">
            <a:extLst>
              <a:ext uri="{FF2B5EF4-FFF2-40B4-BE49-F238E27FC236}">
                <a16:creationId xmlns:a16="http://schemas.microsoft.com/office/drawing/2014/main" id="{3B6A740D-A5F4-D19F-8DCB-38C0B6AC57A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24672" y="4284029"/>
            <a:ext cx="855998" cy="8559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94" name="Picture 22" descr="utricularia inflata trap - Carnivorous Plant Resource">
            <a:extLst>
              <a:ext uri="{FF2B5EF4-FFF2-40B4-BE49-F238E27FC236}">
                <a16:creationId xmlns:a16="http://schemas.microsoft.com/office/drawing/2014/main" id="{18E588B0-F936-EB71-E60D-015D7364013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07388" y="5372980"/>
            <a:ext cx="870971" cy="10610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17D53BE3-4D9A-DF1F-4FAC-60718CE19890}"/>
              </a:ext>
            </a:extLst>
          </p:cNvPr>
          <p:cNvCxnSpPr>
            <a:cxnSpLocks/>
          </p:cNvCxnSpPr>
          <p:nvPr/>
        </p:nvCxnSpPr>
        <p:spPr>
          <a:xfrm>
            <a:off x="768116" y="2530872"/>
            <a:ext cx="2466508" cy="0"/>
          </a:xfrm>
          <a:prstGeom prst="line">
            <a:avLst/>
          </a:prstGeom>
          <a:ln w="44450">
            <a:solidFill>
              <a:srgbClr val="FF0000"/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A8B5D6A5-0F91-00B3-D5D2-4DD0AF8E5497}"/>
              </a:ext>
            </a:extLst>
          </p:cNvPr>
          <p:cNvCxnSpPr>
            <a:cxnSpLocks/>
          </p:cNvCxnSpPr>
          <p:nvPr/>
        </p:nvCxnSpPr>
        <p:spPr>
          <a:xfrm>
            <a:off x="753828" y="4098907"/>
            <a:ext cx="2466508" cy="0"/>
          </a:xfrm>
          <a:prstGeom prst="line">
            <a:avLst/>
          </a:prstGeom>
          <a:ln w="44450">
            <a:solidFill>
              <a:srgbClr val="FF0000"/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93E7F619-DC16-77C2-3FCF-29AEA85E76AF}"/>
              </a:ext>
            </a:extLst>
          </p:cNvPr>
          <p:cNvCxnSpPr>
            <a:cxnSpLocks/>
          </p:cNvCxnSpPr>
          <p:nvPr/>
        </p:nvCxnSpPr>
        <p:spPr>
          <a:xfrm>
            <a:off x="3197897" y="2544628"/>
            <a:ext cx="0" cy="1583387"/>
          </a:xfrm>
          <a:prstGeom prst="line">
            <a:avLst/>
          </a:prstGeom>
          <a:ln w="44450">
            <a:solidFill>
              <a:srgbClr val="FF0000"/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07B58E98-B433-EEB0-2B0B-4FDB699BEAD8}"/>
              </a:ext>
            </a:extLst>
          </p:cNvPr>
          <p:cNvCxnSpPr>
            <a:cxnSpLocks/>
          </p:cNvCxnSpPr>
          <p:nvPr/>
        </p:nvCxnSpPr>
        <p:spPr>
          <a:xfrm flipV="1">
            <a:off x="3192064" y="4098907"/>
            <a:ext cx="6760108" cy="4630"/>
          </a:xfrm>
          <a:prstGeom prst="line">
            <a:avLst/>
          </a:prstGeom>
          <a:ln w="44450" cmpd="sng">
            <a:solidFill>
              <a:srgbClr val="FF0000"/>
            </a:solidFill>
            <a:prstDash val="soli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96507C9D-921A-73C7-9C45-27308084C42A}"/>
              </a:ext>
            </a:extLst>
          </p:cNvPr>
          <p:cNvCxnSpPr>
            <a:cxnSpLocks/>
          </p:cNvCxnSpPr>
          <p:nvPr/>
        </p:nvCxnSpPr>
        <p:spPr>
          <a:xfrm>
            <a:off x="5305761" y="4701361"/>
            <a:ext cx="857972" cy="0"/>
          </a:xfrm>
          <a:prstGeom prst="line">
            <a:avLst/>
          </a:prstGeom>
          <a:ln w="44450" cmpd="sng">
            <a:solidFill>
              <a:srgbClr val="FF0000"/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228794D3-31FC-AD20-AA60-9D499ABBEB01}"/>
              </a:ext>
            </a:extLst>
          </p:cNvPr>
          <p:cNvCxnSpPr>
            <a:cxnSpLocks/>
          </p:cNvCxnSpPr>
          <p:nvPr/>
        </p:nvCxnSpPr>
        <p:spPr>
          <a:xfrm>
            <a:off x="8749618" y="5201123"/>
            <a:ext cx="3267917" cy="0"/>
          </a:xfrm>
          <a:prstGeom prst="line">
            <a:avLst/>
          </a:prstGeom>
          <a:ln w="22225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55A834B4-1F82-A271-9E42-07E4888412D5}"/>
              </a:ext>
            </a:extLst>
          </p:cNvPr>
          <p:cNvCxnSpPr>
            <a:cxnSpLocks/>
          </p:cNvCxnSpPr>
          <p:nvPr/>
        </p:nvCxnSpPr>
        <p:spPr>
          <a:xfrm>
            <a:off x="9944108" y="4086229"/>
            <a:ext cx="0" cy="1998350"/>
          </a:xfrm>
          <a:prstGeom prst="straightConnector1">
            <a:avLst/>
          </a:prstGeom>
          <a:ln w="44450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0" name="TextBox 49">
            <a:extLst>
              <a:ext uri="{FF2B5EF4-FFF2-40B4-BE49-F238E27FC236}">
                <a16:creationId xmlns:a16="http://schemas.microsoft.com/office/drawing/2014/main" id="{77440BD7-8DCC-11F7-4815-19462A4DF1BB}"/>
              </a:ext>
            </a:extLst>
          </p:cNvPr>
          <p:cNvSpPr txBox="1"/>
          <p:nvPr/>
        </p:nvSpPr>
        <p:spPr>
          <a:xfrm>
            <a:off x="6324536" y="4540788"/>
            <a:ext cx="224097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b="1" dirty="0"/>
              <a:t>Gain of Carnivory</a:t>
            </a:r>
          </a:p>
        </p:txBody>
      </p:sp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C3DBB2FC-32F8-437A-ED0B-2C2B99D4B416}"/>
              </a:ext>
            </a:extLst>
          </p:cNvPr>
          <p:cNvCxnSpPr>
            <a:cxnSpLocks/>
          </p:cNvCxnSpPr>
          <p:nvPr/>
        </p:nvCxnSpPr>
        <p:spPr>
          <a:xfrm>
            <a:off x="5301712" y="5372352"/>
            <a:ext cx="862021" cy="0"/>
          </a:xfrm>
          <a:prstGeom prst="line">
            <a:avLst/>
          </a:prstGeom>
          <a:ln w="44450" cmpd="sng">
            <a:solidFill>
              <a:srgbClr val="FF0000"/>
            </a:solidFill>
            <a:prstDash val="soli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2" name="TextBox 51">
            <a:extLst>
              <a:ext uri="{FF2B5EF4-FFF2-40B4-BE49-F238E27FC236}">
                <a16:creationId xmlns:a16="http://schemas.microsoft.com/office/drawing/2014/main" id="{0B72CCC6-DA4A-ED0C-59CD-613E00563F1C}"/>
              </a:ext>
            </a:extLst>
          </p:cNvPr>
          <p:cNvSpPr txBox="1"/>
          <p:nvPr/>
        </p:nvSpPr>
        <p:spPr>
          <a:xfrm>
            <a:off x="6190882" y="5136187"/>
            <a:ext cx="262821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b="1" dirty="0"/>
              <a:t>Pitcher Hypothesis for the Origin of </a:t>
            </a:r>
            <a:r>
              <a:rPr lang="en-US" sz="1400" b="1" i="1" dirty="0"/>
              <a:t>Utricularia</a:t>
            </a:r>
            <a:endParaRPr lang="en-US" sz="1400" b="1" dirty="0"/>
          </a:p>
        </p:txBody>
      </p:sp>
      <p:cxnSp>
        <p:nvCxnSpPr>
          <p:cNvPr id="53" name="Straight Connector 52">
            <a:extLst>
              <a:ext uri="{FF2B5EF4-FFF2-40B4-BE49-F238E27FC236}">
                <a16:creationId xmlns:a16="http://schemas.microsoft.com/office/drawing/2014/main" id="{5423DB0A-BE53-258D-FACA-188821C0B849}"/>
              </a:ext>
            </a:extLst>
          </p:cNvPr>
          <p:cNvCxnSpPr>
            <a:cxnSpLocks/>
          </p:cNvCxnSpPr>
          <p:nvPr/>
        </p:nvCxnSpPr>
        <p:spPr>
          <a:xfrm>
            <a:off x="5313001" y="6093748"/>
            <a:ext cx="862021" cy="0"/>
          </a:xfrm>
          <a:prstGeom prst="line">
            <a:avLst/>
          </a:prstGeom>
          <a:ln w="44450" cmpd="sng">
            <a:solidFill>
              <a:schemeClr val="tx1"/>
            </a:solidFill>
            <a:prstDash val="soli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4" name="TextBox 53">
            <a:extLst>
              <a:ext uri="{FF2B5EF4-FFF2-40B4-BE49-F238E27FC236}">
                <a16:creationId xmlns:a16="http://schemas.microsoft.com/office/drawing/2014/main" id="{8A5496B8-FD17-7131-CB4A-635AF614FD97}"/>
              </a:ext>
            </a:extLst>
          </p:cNvPr>
          <p:cNvSpPr txBox="1"/>
          <p:nvPr/>
        </p:nvSpPr>
        <p:spPr>
          <a:xfrm>
            <a:off x="6126237" y="5834576"/>
            <a:ext cx="270657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b="1" dirty="0"/>
              <a:t>Darwin Hypothesis for the Origin of </a:t>
            </a:r>
            <a:r>
              <a:rPr lang="en-US" sz="1400" b="1" i="1" dirty="0"/>
              <a:t>Dionaea/ Aldrovanda</a:t>
            </a:r>
            <a:endParaRPr lang="en-US" sz="1400" b="1" dirty="0"/>
          </a:p>
        </p:txBody>
      </p:sp>
      <p:cxnSp>
        <p:nvCxnSpPr>
          <p:cNvPr id="58" name="Straight Arrow Connector 57">
            <a:extLst>
              <a:ext uri="{FF2B5EF4-FFF2-40B4-BE49-F238E27FC236}">
                <a16:creationId xmlns:a16="http://schemas.microsoft.com/office/drawing/2014/main" id="{402584A6-827C-8E29-40F4-590EEABC7046}"/>
              </a:ext>
            </a:extLst>
          </p:cNvPr>
          <p:cNvCxnSpPr>
            <a:cxnSpLocks/>
          </p:cNvCxnSpPr>
          <p:nvPr/>
        </p:nvCxnSpPr>
        <p:spPr>
          <a:xfrm flipH="1">
            <a:off x="3197938" y="4128733"/>
            <a:ext cx="3879" cy="1860330"/>
          </a:xfrm>
          <a:prstGeom prst="straightConnector1">
            <a:avLst/>
          </a:prstGeom>
          <a:ln w="4445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1809324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93B658D2-E39E-8784-6F7B-F87B9B8883E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62200" y="109497"/>
            <a:ext cx="7467600" cy="4013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647E6111-523C-03B8-D54C-E083D39DAAE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05307" y="4285323"/>
            <a:ext cx="7181386" cy="23571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89F2C4A2-B5C3-DF4D-76B0-8B86DF874C0B}"/>
              </a:ext>
            </a:extLst>
          </p:cNvPr>
          <p:cNvSpPr txBox="1"/>
          <p:nvPr/>
        </p:nvSpPr>
        <p:spPr>
          <a:xfrm>
            <a:off x="2141035" y="78059"/>
            <a:ext cx="3080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C62580C-76D6-7155-C2DB-7CDA6F1FA8F3}"/>
              </a:ext>
            </a:extLst>
          </p:cNvPr>
          <p:cNvSpPr txBox="1"/>
          <p:nvPr/>
        </p:nvSpPr>
        <p:spPr>
          <a:xfrm>
            <a:off x="2137321" y="4244893"/>
            <a:ext cx="3080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E368247-129C-477B-48BE-9DECAA1F0BD4}"/>
              </a:ext>
            </a:extLst>
          </p:cNvPr>
          <p:cNvSpPr txBox="1"/>
          <p:nvPr/>
        </p:nvSpPr>
        <p:spPr>
          <a:xfrm>
            <a:off x="6170340" y="4241179"/>
            <a:ext cx="3145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</a:t>
            </a:r>
          </a:p>
        </p:txBody>
      </p:sp>
    </p:spTree>
    <p:extLst>
      <p:ext uri="{BB962C8B-B14F-4D97-AF65-F5344CB8AC3E}">
        <p14:creationId xmlns:p14="http://schemas.microsoft.com/office/powerpoint/2010/main" val="136486732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graph of growth and ground adhesive&#10;&#10;AI-generated content may be incorrect.">
            <a:extLst>
              <a:ext uri="{FF2B5EF4-FFF2-40B4-BE49-F238E27FC236}">
                <a16:creationId xmlns:a16="http://schemas.microsoft.com/office/drawing/2014/main" id="{91537383-FC19-8B33-A16C-A7B4B793F20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2663" y="662905"/>
            <a:ext cx="5553793" cy="3918856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9" name="Picture 8" descr="A graph of a line graph&#10;&#10;AI-generated content may be incorrect.">
            <a:extLst>
              <a:ext uri="{FF2B5EF4-FFF2-40B4-BE49-F238E27FC236}">
                <a16:creationId xmlns:a16="http://schemas.microsoft.com/office/drawing/2014/main" id="{400A142C-253D-4C52-2DDB-C1657F01D45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50753" y="662905"/>
            <a:ext cx="5559603" cy="3918856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B7A3D0C3-4F03-96AE-D9C3-2F092E131309}"/>
              </a:ext>
            </a:extLst>
          </p:cNvPr>
          <p:cNvSpPr txBox="1"/>
          <p:nvPr/>
        </p:nvSpPr>
        <p:spPr>
          <a:xfrm>
            <a:off x="81644" y="587824"/>
            <a:ext cx="3113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a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1F2472B-7368-D6EE-D509-02B2FC2AB927}"/>
              </a:ext>
            </a:extLst>
          </p:cNvPr>
          <p:cNvSpPr txBox="1"/>
          <p:nvPr/>
        </p:nvSpPr>
        <p:spPr>
          <a:xfrm>
            <a:off x="6139539" y="604157"/>
            <a:ext cx="3193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b</a:t>
            </a:r>
          </a:p>
        </p:txBody>
      </p:sp>
    </p:spTree>
    <p:extLst>
      <p:ext uri="{BB962C8B-B14F-4D97-AF65-F5344CB8AC3E}">
        <p14:creationId xmlns:p14="http://schemas.microsoft.com/office/powerpoint/2010/main" val="335843663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78364</TotalTime>
  <Words>382</Words>
  <Application>Microsoft Macintosh PowerPoint</Application>
  <PresentationFormat>Widescreen</PresentationFormat>
  <Paragraphs>151</Paragraphs>
  <Slides>4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9" baseType="lpstr">
      <vt:lpstr>Aptos</vt:lpstr>
      <vt:lpstr>Aptos Display</vt:lpstr>
      <vt:lpstr>Arial</vt:lpstr>
      <vt:lpstr>Times New Roman</vt:lpstr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Masafumi Obara</dc:creator>
  <cp:lastModifiedBy>Masafumi Obara</cp:lastModifiedBy>
  <cp:revision>15</cp:revision>
  <cp:lastPrinted>2025-12-03T23:39:51Z</cp:lastPrinted>
  <dcterms:created xsi:type="dcterms:W3CDTF">2024-12-08T04:11:55Z</dcterms:created>
  <dcterms:modified xsi:type="dcterms:W3CDTF">2025-12-03T23:39:53Z</dcterms:modified>
</cp:coreProperties>
</file>

<file path=docProps/thumbnail.jpeg>
</file>